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sldIdLst>
    <p:sldId id="257" r:id="rId2"/>
    <p:sldId id="256" r:id="rId3"/>
    <p:sldId id="260" r:id="rId4"/>
    <p:sldId id="261" r:id="rId5"/>
    <p:sldId id="262" r:id="rId6"/>
    <p:sldId id="265" r:id="rId7"/>
    <p:sldId id="259" r:id="rId8"/>
    <p:sldId id="258" r:id="rId9"/>
    <p:sldId id="266" r:id="rId10"/>
    <p:sldId id="286" r:id="rId11"/>
    <p:sldId id="267" r:id="rId12"/>
    <p:sldId id="271" r:id="rId13"/>
    <p:sldId id="272" r:id="rId14"/>
    <p:sldId id="287" r:id="rId15"/>
    <p:sldId id="273" r:id="rId16"/>
    <p:sldId id="274" r:id="rId17"/>
    <p:sldId id="275" r:id="rId18"/>
    <p:sldId id="288" r:id="rId19"/>
    <p:sldId id="276" r:id="rId20"/>
    <p:sldId id="300" r:id="rId21"/>
    <p:sldId id="277" r:id="rId22"/>
    <p:sldId id="278" r:id="rId23"/>
    <p:sldId id="279" r:id="rId24"/>
    <p:sldId id="301" r:id="rId25"/>
    <p:sldId id="280" r:id="rId26"/>
    <p:sldId id="302" r:id="rId27"/>
    <p:sldId id="281" r:id="rId28"/>
    <p:sldId id="303" r:id="rId29"/>
    <p:sldId id="304" r:id="rId30"/>
    <p:sldId id="285" r:id="rId31"/>
    <p:sldId id="282" r:id="rId32"/>
    <p:sldId id="289" r:id="rId33"/>
    <p:sldId id="305" r:id="rId34"/>
    <p:sldId id="290" r:id="rId35"/>
    <p:sldId id="292" r:id="rId36"/>
    <p:sldId id="294" r:id="rId37"/>
    <p:sldId id="296" r:id="rId38"/>
    <p:sldId id="299" r:id="rId39"/>
    <p:sldId id="295" r:id="rId40"/>
    <p:sldId id="298" r:id="rId41"/>
    <p:sldId id="306" r:id="rId42"/>
    <p:sldId id="307" r:id="rId43"/>
    <p:sldId id="308" r:id="rId44"/>
    <p:sldId id="309" r:id="rId45"/>
    <p:sldId id="297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6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4" autoAdjust="0"/>
    <p:restoredTop sz="90929"/>
  </p:normalViewPr>
  <p:slideViewPr>
    <p:cSldViewPr snapToGrid="0">
      <p:cViewPr>
        <p:scale>
          <a:sx n="50" d="100"/>
          <a:sy n="50" d="100"/>
        </p:scale>
        <p:origin x="-146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4" Type="http://schemas.openxmlformats.org/officeDocument/2006/relationships/slide" Target="slides/slide31.xml"/><Relationship Id="rId1" Type="http://schemas.openxmlformats.org/officeDocument/2006/relationships/slide" Target="slides/slide8.xml"/><Relationship Id="rId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8A3B-DB56-4CB5-B1A0-E4D4C39D3EF5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3E669-18CC-42B2-B93B-4271C8D35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5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6.w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9.wmf"/><Relationship Id="rId9" Type="http://schemas.openxmlformats.org/officeDocument/2006/relationships/image" Target="../media/image3.png"/><Relationship Id="rId10" Type="http://schemas.openxmlformats.org/officeDocument/2006/relationships/image" Target="../media/image4.gi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wmf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5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3.png"/><Relationship Id="rId5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3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4244895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Dr Laura Bonnett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Department of Biostatistics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FRED…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95750" y="2305050"/>
            <a:ext cx="4800600" cy="3505200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Event</a:t>
            </a:r>
            <a:r>
              <a:rPr lang="en-GB" dirty="0" smtClean="0"/>
              <a:t>: next seizure</a:t>
            </a:r>
          </a:p>
          <a:p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 smtClean="0">
                <a:solidFill>
                  <a:schemeClr val="accent2"/>
                </a:solidFill>
              </a:rPr>
              <a:t>Starting point:</a:t>
            </a:r>
            <a:r>
              <a:rPr lang="en-GB" dirty="0" smtClean="0"/>
              <a:t> time of randomisation (to treatment or no treatment)</a:t>
            </a:r>
            <a:endParaRPr lang="en-GB" dirty="0"/>
          </a:p>
        </p:txBody>
      </p:sp>
      <p:pic>
        <p:nvPicPr>
          <p:cNvPr id="9218" name="Picture 2" descr="C:\Users\ljbcmshe\AppData\Local\Microsoft\Windows\Temporary Internet Files\Content.IE5\GASLMZ06\Pixel_Person_by_octobarnette[1]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2875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17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0813" cy="685800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Censoring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0813" cy="4968552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2"/>
                </a:solidFill>
              </a:rPr>
              <a:t>E</a:t>
            </a:r>
            <a:r>
              <a:rPr lang="en-GB" sz="2800" dirty="0" smtClean="0">
                <a:solidFill>
                  <a:schemeClr val="accent2"/>
                </a:solidFill>
              </a:rPr>
              <a:t>vent</a:t>
            </a:r>
            <a:r>
              <a:rPr lang="en-GB" sz="2800" dirty="0" smtClean="0"/>
              <a:t> is often </a:t>
            </a:r>
            <a:r>
              <a:rPr lang="en-GB" sz="2800" dirty="0" smtClean="0">
                <a:solidFill>
                  <a:schemeClr val="accent2"/>
                </a:solidFill>
              </a:rPr>
              <a:t>not observed </a:t>
            </a:r>
            <a:r>
              <a:rPr lang="en-GB" sz="2800" dirty="0" smtClean="0"/>
              <a:t>on all subjects: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D</a:t>
            </a:r>
            <a:r>
              <a:rPr lang="en-GB" sz="2400" dirty="0" smtClean="0"/>
              <a:t>rop-out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End of study</a:t>
            </a:r>
          </a:p>
          <a:p>
            <a:pPr lvl="1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Individuals for whom the event is not observed are called </a:t>
            </a:r>
            <a:r>
              <a:rPr lang="en-GB" sz="2800" b="1" dirty="0" smtClean="0">
                <a:solidFill>
                  <a:schemeClr val="accent2"/>
                </a:solidFill>
              </a:rPr>
              <a:t>censored</a:t>
            </a:r>
            <a:endParaRPr lang="en-GB" sz="2800" i="1" dirty="0" smtClean="0"/>
          </a:p>
        </p:txBody>
      </p:sp>
      <p:pic>
        <p:nvPicPr>
          <p:cNvPr id="5" name="Picture 4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6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40767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27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772244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Kaplan-Meier Curves</a:t>
            </a:r>
          </a:p>
        </p:txBody>
      </p:sp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39" y="1880244"/>
            <a:ext cx="4462174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6513" y="1880244"/>
            <a:ext cx="4081650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VP_UNI_LOGO_Panton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97054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389063"/>
            <a:ext cx="6115050" cy="499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198" name="Group 54"/>
          <p:cNvGrpSpPr>
            <a:grpSpLocks/>
          </p:cNvGrpSpPr>
          <p:nvPr/>
        </p:nvGrpSpPr>
        <p:grpSpPr bwMode="auto">
          <a:xfrm>
            <a:off x="2439988" y="3554413"/>
            <a:ext cx="2779712" cy="1951037"/>
            <a:chOff x="685" y="2035"/>
            <a:chExt cx="1198" cy="913"/>
          </a:xfrm>
        </p:grpSpPr>
        <p:sp>
          <p:nvSpPr>
            <p:cNvPr id="50200" name="Line 52"/>
            <p:cNvSpPr>
              <a:spLocks noChangeShapeType="1"/>
            </p:cNvSpPr>
            <p:nvPr/>
          </p:nvSpPr>
          <p:spPr bwMode="auto">
            <a:xfrm>
              <a:off x="685" y="2042"/>
              <a:ext cx="119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50201" name="Line 53"/>
            <p:cNvSpPr>
              <a:spLocks noChangeShapeType="1"/>
            </p:cNvSpPr>
            <p:nvPr/>
          </p:nvSpPr>
          <p:spPr bwMode="auto">
            <a:xfrm rot="-5400000">
              <a:off x="1420" y="2491"/>
              <a:ext cx="913" cy="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685800" y="332656"/>
            <a:ext cx="7772400" cy="77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kern="0" cap="all" smtClean="0"/>
              <a:t>Kaplan-Meier Curves</a:t>
            </a:r>
            <a:endParaRPr lang="en-GB" kern="0" cap="all" dirty="0" smtClean="0"/>
          </a:p>
        </p:txBody>
      </p:sp>
      <p:pic>
        <p:nvPicPr>
          <p:cNvPr id="8" name="Picture 7" descr="LVP_UNI_LOGO_Panton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27825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7" y="2060848"/>
            <a:ext cx="8334187" cy="244827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 bwMode="auto">
          <a:xfrm>
            <a:off x="395536" y="4438650"/>
            <a:ext cx="8039100" cy="1447800"/>
          </a:xfrm>
          <a:custGeom>
            <a:avLst/>
            <a:gdLst>
              <a:gd name="connsiteX0" fmla="*/ 0 w 8039100"/>
              <a:gd name="connsiteY0" fmla="*/ 0 h 1447800"/>
              <a:gd name="connsiteX1" fmla="*/ 533400 w 8039100"/>
              <a:gd name="connsiteY1" fmla="*/ 533400 h 1447800"/>
              <a:gd name="connsiteX2" fmla="*/ 1390650 w 8039100"/>
              <a:gd name="connsiteY2" fmla="*/ 171450 h 1447800"/>
              <a:gd name="connsiteX3" fmla="*/ 2305050 w 8039100"/>
              <a:gd name="connsiteY3" fmla="*/ 552450 h 1447800"/>
              <a:gd name="connsiteX4" fmla="*/ 3219450 w 8039100"/>
              <a:gd name="connsiteY4" fmla="*/ 190500 h 1447800"/>
              <a:gd name="connsiteX5" fmla="*/ 3905250 w 8039100"/>
              <a:gd name="connsiteY5" fmla="*/ 590550 h 1447800"/>
              <a:gd name="connsiteX6" fmla="*/ 4857750 w 8039100"/>
              <a:gd name="connsiteY6" fmla="*/ 228600 h 1447800"/>
              <a:gd name="connsiteX7" fmla="*/ 5543550 w 8039100"/>
              <a:gd name="connsiteY7" fmla="*/ 590550 h 1447800"/>
              <a:gd name="connsiteX8" fmla="*/ 6038850 w 8039100"/>
              <a:gd name="connsiteY8" fmla="*/ 266700 h 1447800"/>
              <a:gd name="connsiteX9" fmla="*/ 7048500 w 8039100"/>
              <a:gd name="connsiteY9" fmla="*/ 552450 h 1447800"/>
              <a:gd name="connsiteX10" fmla="*/ 7620000 w 8039100"/>
              <a:gd name="connsiteY10" fmla="*/ 266700 h 1447800"/>
              <a:gd name="connsiteX11" fmla="*/ 8039100 w 8039100"/>
              <a:gd name="connsiteY11" fmla="*/ 476250 h 1447800"/>
              <a:gd name="connsiteX12" fmla="*/ 7924800 w 8039100"/>
              <a:gd name="connsiteY12" fmla="*/ 1447800 h 1447800"/>
              <a:gd name="connsiteX13" fmla="*/ 133350 w 8039100"/>
              <a:gd name="connsiteY13" fmla="*/ 1428750 h 1447800"/>
              <a:gd name="connsiteX14" fmla="*/ 0 w 8039100"/>
              <a:gd name="connsiteY1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39100" h="1447800">
                <a:moveTo>
                  <a:pt x="0" y="0"/>
                </a:moveTo>
                <a:lnTo>
                  <a:pt x="533400" y="533400"/>
                </a:lnTo>
                <a:lnTo>
                  <a:pt x="1390650" y="171450"/>
                </a:lnTo>
                <a:lnTo>
                  <a:pt x="2305050" y="552450"/>
                </a:lnTo>
                <a:lnTo>
                  <a:pt x="3219450" y="190500"/>
                </a:lnTo>
                <a:lnTo>
                  <a:pt x="3905250" y="590550"/>
                </a:lnTo>
                <a:lnTo>
                  <a:pt x="4857750" y="228600"/>
                </a:lnTo>
                <a:lnTo>
                  <a:pt x="5543550" y="590550"/>
                </a:lnTo>
                <a:lnTo>
                  <a:pt x="6038850" y="266700"/>
                </a:lnTo>
                <a:lnTo>
                  <a:pt x="7048500" y="552450"/>
                </a:lnTo>
                <a:lnTo>
                  <a:pt x="7620000" y="266700"/>
                </a:lnTo>
                <a:lnTo>
                  <a:pt x="8039100" y="476250"/>
                </a:lnTo>
                <a:lnTo>
                  <a:pt x="7924800" y="1447800"/>
                </a:lnTo>
                <a:lnTo>
                  <a:pt x="133350" y="14287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 bwMode="auto">
          <a:xfrm>
            <a:off x="395536" y="1844824"/>
            <a:ext cx="0" cy="25938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6" idx="11"/>
          </p:cNvCxnSpPr>
          <p:nvPr/>
        </p:nvCxnSpPr>
        <p:spPr bwMode="auto">
          <a:xfrm flipH="1">
            <a:off x="8434636" y="1915294"/>
            <a:ext cx="10344" cy="2999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419100" y="800100"/>
            <a:ext cx="8039100" cy="1219200"/>
          </a:xfrm>
          <a:custGeom>
            <a:avLst/>
            <a:gdLst>
              <a:gd name="connsiteX0" fmla="*/ 0 w 8039100"/>
              <a:gd name="connsiteY0" fmla="*/ 1047750 h 1219200"/>
              <a:gd name="connsiteX1" fmla="*/ 533400 w 8039100"/>
              <a:gd name="connsiteY1" fmla="*/ 1143000 h 1219200"/>
              <a:gd name="connsiteX2" fmla="*/ 1619250 w 8039100"/>
              <a:gd name="connsiteY2" fmla="*/ 1028700 h 1219200"/>
              <a:gd name="connsiteX3" fmla="*/ 1847850 w 8039100"/>
              <a:gd name="connsiteY3" fmla="*/ 1181100 h 1219200"/>
              <a:gd name="connsiteX4" fmla="*/ 2762250 w 8039100"/>
              <a:gd name="connsiteY4" fmla="*/ 1028700 h 1219200"/>
              <a:gd name="connsiteX5" fmla="*/ 3181350 w 8039100"/>
              <a:gd name="connsiteY5" fmla="*/ 1219200 h 1219200"/>
              <a:gd name="connsiteX6" fmla="*/ 3543300 w 8039100"/>
              <a:gd name="connsiteY6" fmla="*/ 876300 h 1219200"/>
              <a:gd name="connsiteX7" fmla="*/ 4019550 w 8039100"/>
              <a:gd name="connsiteY7" fmla="*/ 1200150 h 1219200"/>
              <a:gd name="connsiteX8" fmla="*/ 4400550 w 8039100"/>
              <a:gd name="connsiteY8" fmla="*/ 952500 h 1219200"/>
              <a:gd name="connsiteX9" fmla="*/ 4895850 w 8039100"/>
              <a:gd name="connsiteY9" fmla="*/ 1181100 h 1219200"/>
              <a:gd name="connsiteX10" fmla="*/ 5295900 w 8039100"/>
              <a:gd name="connsiteY10" fmla="*/ 1009650 h 1219200"/>
              <a:gd name="connsiteX11" fmla="*/ 5753100 w 8039100"/>
              <a:gd name="connsiteY11" fmla="*/ 1219200 h 1219200"/>
              <a:gd name="connsiteX12" fmla="*/ 6248400 w 8039100"/>
              <a:gd name="connsiteY12" fmla="*/ 914400 h 1219200"/>
              <a:gd name="connsiteX13" fmla="*/ 6667500 w 8039100"/>
              <a:gd name="connsiteY13" fmla="*/ 1200150 h 1219200"/>
              <a:gd name="connsiteX14" fmla="*/ 7372350 w 8039100"/>
              <a:gd name="connsiteY14" fmla="*/ 876300 h 1219200"/>
              <a:gd name="connsiteX15" fmla="*/ 7581900 w 8039100"/>
              <a:gd name="connsiteY15" fmla="*/ 1181100 h 1219200"/>
              <a:gd name="connsiteX16" fmla="*/ 8039100 w 8039100"/>
              <a:gd name="connsiteY16" fmla="*/ 1123950 h 1219200"/>
              <a:gd name="connsiteX17" fmla="*/ 6934200 w 8039100"/>
              <a:gd name="connsiteY17" fmla="*/ 0 h 1219200"/>
              <a:gd name="connsiteX18" fmla="*/ 742950 w 8039100"/>
              <a:gd name="connsiteY18" fmla="*/ 38100 h 1219200"/>
              <a:gd name="connsiteX19" fmla="*/ 0 w 8039100"/>
              <a:gd name="connsiteY19" fmla="*/ 104775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39100" h="1219200">
                <a:moveTo>
                  <a:pt x="0" y="1047750"/>
                </a:moveTo>
                <a:lnTo>
                  <a:pt x="533400" y="1143000"/>
                </a:lnTo>
                <a:lnTo>
                  <a:pt x="1619250" y="1028700"/>
                </a:lnTo>
                <a:lnTo>
                  <a:pt x="1847850" y="1181100"/>
                </a:lnTo>
                <a:lnTo>
                  <a:pt x="2762250" y="1028700"/>
                </a:lnTo>
                <a:lnTo>
                  <a:pt x="3181350" y="1219200"/>
                </a:lnTo>
                <a:lnTo>
                  <a:pt x="3543300" y="876300"/>
                </a:lnTo>
                <a:lnTo>
                  <a:pt x="4019550" y="1200150"/>
                </a:lnTo>
                <a:lnTo>
                  <a:pt x="4400550" y="952500"/>
                </a:lnTo>
                <a:lnTo>
                  <a:pt x="4895850" y="1181100"/>
                </a:lnTo>
                <a:lnTo>
                  <a:pt x="5295900" y="1009650"/>
                </a:lnTo>
                <a:lnTo>
                  <a:pt x="5753100" y="1219200"/>
                </a:lnTo>
                <a:lnTo>
                  <a:pt x="6248400" y="914400"/>
                </a:lnTo>
                <a:lnTo>
                  <a:pt x="6667500" y="1200150"/>
                </a:lnTo>
                <a:lnTo>
                  <a:pt x="7372350" y="876300"/>
                </a:lnTo>
                <a:lnTo>
                  <a:pt x="7581900" y="1181100"/>
                </a:lnTo>
                <a:lnTo>
                  <a:pt x="8039100" y="1123950"/>
                </a:lnTo>
                <a:lnTo>
                  <a:pt x="6934200" y="0"/>
                </a:lnTo>
                <a:lnTo>
                  <a:pt x="742950" y="38100"/>
                </a:lnTo>
                <a:lnTo>
                  <a:pt x="0" y="104775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987824" y="2420888"/>
            <a:ext cx="40324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115616" y="2852936"/>
            <a:ext cx="18722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491880" y="2852936"/>
            <a:ext cx="49427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04048" y="4077072"/>
            <a:ext cx="34305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39552" y="4438650"/>
            <a:ext cx="5760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1069404" y="4134222"/>
            <a:ext cx="7319020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115616" y="2852936"/>
            <a:ext cx="18722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027612" y="4077072"/>
            <a:ext cx="34305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39552" y="4438650"/>
            <a:ext cx="5760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3360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508" y="1343722"/>
            <a:ext cx="5456482" cy="4405111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10344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Log-Rank Test</a:t>
            </a:r>
          </a:p>
        </p:txBody>
      </p:sp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28575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13"/>
          <p:cNvSpPr txBox="1">
            <a:spLocks/>
          </p:cNvSpPr>
          <p:nvPr/>
        </p:nvSpPr>
        <p:spPr>
          <a:xfrm>
            <a:off x="4571999" y="4074626"/>
            <a:ext cx="3325813" cy="6397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/>
            <a:r>
              <a:rPr lang="en-GB" sz="3200" kern="0" dirty="0" smtClean="0"/>
              <a:t>p&lt;0·0001</a:t>
            </a:r>
            <a:endParaRPr lang="en-GB" sz="3200" kern="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943096" y="5548779"/>
            <a:ext cx="5581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Years since randomisation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207930"/>
            <a:ext cx="492443" cy="43408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2000" dirty="0" smtClean="0"/>
              <a:t>Cumulative probability of seizure(s)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3757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66050" cy="68103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Hazard Ratio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66050" cy="4800600"/>
          </a:xfrm>
        </p:spPr>
        <p:txBody>
          <a:bodyPr lIns="0" tIns="0" rIns="0" bIns="0"/>
          <a:lstStyle/>
          <a:p>
            <a:pPr algn="just" eaLnBrk="1" hangingPunct="1">
              <a:lnSpc>
                <a:spcPct val="93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b="1" dirty="0">
                <a:solidFill>
                  <a:schemeClr val="accent2"/>
                </a:solidFill>
              </a:rPr>
              <a:t>H</a:t>
            </a:r>
            <a:r>
              <a:rPr lang="en-GB" sz="3200" b="1" dirty="0" smtClean="0">
                <a:solidFill>
                  <a:schemeClr val="accent2"/>
                </a:solidFill>
              </a:rPr>
              <a:t>azard ratio (HR) </a:t>
            </a:r>
            <a:r>
              <a:rPr lang="en-GB" sz="3200" dirty="0" smtClean="0"/>
              <a:t>is a measure of the relative survival in two groups</a:t>
            </a:r>
          </a:p>
          <a:p>
            <a:pPr lvl="1" algn="just">
              <a:lnSpc>
                <a:spcPct val="93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Ratio of the </a:t>
            </a:r>
            <a:r>
              <a:rPr lang="en-GB" sz="2400" b="1" dirty="0" smtClean="0">
                <a:solidFill>
                  <a:schemeClr val="accent2"/>
                </a:solidFill>
              </a:rPr>
              <a:t>hazard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 smtClean="0"/>
              <a:t>for one group compared to another</a:t>
            </a:r>
          </a:p>
          <a:p>
            <a:pPr lvl="1" algn="just">
              <a:lnSpc>
                <a:spcPct val="93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  <a:p>
            <a:pPr algn="just" eaLnBrk="1" hangingPunct="1">
              <a:lnSpc>
                <a:spcPct val="93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smtClean="0">
                <a:solidFill>
                  <a:schemeClr val="accent2"/>
                </a:solidFill>
              </a:rPr>
              <a:t>Hazard is the chance that at any given moment, the event will occur, given that it hasn’t already done so</a:t>
            </a:r>
            <a:r>
              <a:rPr lang="en-GB" sz="3200" dirty="0" smtClean="0"/>
              <a:t>.</a:t>
            </a:r>
          </a:p>
        </p:txBody>
      </p:sp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10242" name="Picture 2" descr="C:\Users\ljbcmshe\AppData\Local\Microsoft\Windows\Temporary Internet Files\Content.IE5\9LEFQB8Q\bus-stop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4381500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7308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43050"/>
            <a:ext cx="7766050" cy="4095750"/>
          </a:xfrm>
        </p:spPr>
        <p:txBody>
          <a:bodyPr lIns="0" tIns="0" rIns="0" bIns="0"/>
          <a:lstStyle/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>
                <a:solidFill>
                  <a:schemeClr val="accent2"/>
                </a:solidFill>
              </a:rPr>
              <a:t>C</a:t>
            </a:r>
            <a:r>
              <a:rPr lang="en-GB" sz="2800" b="1" dirty="0" smtClean="0">
                <a:solidFill>
                  <a:schemeClr val="accent2"/>
                </a:solidFill>
              </a:rPr>
              <a:t>onfidence interval </a:t>
            </a:r>
            <a:r>
              <a:rPr lang="en-GB" sz="2800" dirty="0" smtClean="0"/>
              <a:t>for the hazard ratio:</a:t>
            </a:r>
            <a:endParaRPr lang="en-GB" sz="2800" dirty="0"/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Accuracy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Significance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 smtClean="0"/>
          </a:p>
          <a:p>
            <a:pPr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Hazard ratios are similar to </a:t>
            </a:r>
            <a:r>
              <a:rPr lang="en-GB" sz="2800" dirty="0" smtClean="0">
                <a:solidFill>
                  <a:schemeClr val="accent2"/>
                </a:solidFill>
              </a:rPr>
              <a:t>relative risks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chemeClr val="accent2"/>
                </a:solidFill>
              </a:rPr>
              <a:t>odds ratios</a:t>
            </a:r>
            <a:endParaRPr lang="en-GB" sz="2800" dirty="0" smtClean="0"/>
          </a:p>
        </p:txBody>
      </p:sp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557064"/>
            <a:ext cx="776605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kern="0" cap="all" smtClean="0"/>
              <a:t>Hazard Ratio</a:t>
            </a:r>
            <a:endParaRPr lang="en-GB" kern="0" cap="all" dirty="0" smtClean="0"/>
          </a:p>
        </p:txBody>
      </p:sp>
      <p:sp>
        <p:nvSpPr>
          <p:cNvPr id="3" name="Rectangle 2"/>
          <p:cNvSpPr/>
          <p:nvPr/>
        </p:nvSpPr>
        <p:spPr>
          <a:xfrm>
            <a:off x="5091693" y="5558135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-900000">
            <a:off x="3708655" y="4974232"/>
            <a:ext cx="1210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RR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900000">
            <a:off x="6432427" y="5011030"/>
            <a:ext cx="1223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22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uiExpand="1" build="p" bldLvl="2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7" y="2060848"/>
            <a:ext cx="8334187" cy="244827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 bwMode="auto">
          <a:xfrm>
            <a:off x="395536" y="4438650"/>
            <a:ext cx="8039100" cy="1447800"/>
          </a:xfrm>
          <a:custGeom>
            <a:avLst/>
            <a:gdLst>
              <a:gd name="connsiteX0" fmla="*/ 0 w 8039100"/>
              <a:gd name="connsiteY0" fmla="*/ 0 h 1447800"/>
              <a:gd name="connsiteX1" fmla="*/ 533400 w 8039100"/>
              <a:gd name="connsiteY1" fmla="*/ 533400 h 1447800"/>
              <a:gd name="connsiteX2" fmla="*/ 1390650 w 8039100"/>
              <a:gd name="connsiteY2" fmla="*/ 171450 h 1447800"/>
              <a:gd name="connsiteX3" fmla="*/ 2305050 w 8039100"/>
              <a:gd name="connsiteY3" fmla="*/ 552450 h 1447800"/>
              <a:gd name="connsiteX4" fmla="*/ 3219450 w 8039100"/>
              <a:gd name="connsiteY4" fmla="*/ 190500 h 1447800"/>
              <a:gd name="connsiteX5" fmla="*/ 3905250 w 8039100"/>
              <a:gd name="connsiteY5" fmla="*/ 590550 h 1447800"/>
              <a:gd name="connsiteX6" fmla="*/ 4857750 w 8039100"/>
              <a:gd name="connsiteY6" fmla="*/ 228600 h 1447800"/>
              <a:gd name="connsiteX7" fmla="*/ 5543550 w 8039100"/>
              <a:gd name="connsiteY7" fmla="*/ 590550 h 1447800"/>
              <a:gd name="connsiteX8" fmla="*/ 6038850 w 8039100"/>
              <a:gd name="connsiteY8" fmla="*/ 266700 h 1447800"/>
              <a:gd name="connsiteX9" fmla="*/ 7048500 w 8039100"/>
              <a:gd name="connsiteY9" fmla="*/ 552450 h 1447800"/>
              <a:gd name="connsiteX10" fmla="*/ 7620000 w 8039100"/>
              <a:gd name="connsiteY10" fmla="*/ 266700 h 1447800"/>
              <a:gd name="connsiteX11" fmla="*/ 8039100 w 8039100"/>
              <a:gd name="connsiteY11" fmla="*/ 476250 h 1447800"/>
              <a:gd name="connsiteX12" fmla="*/ 7924800 w 8039100"/>
              <a:gd name="connsiteY12" fmla="*/ 1447800 h 1447800"/>
              <a:gd name="connsiteX13" fmla="*/ 133350 w 8039100"/>
              <a:gd name="connsiteY13" fmla="*/ 1428750 h 1447800"/>
              <a:gd name="connsiteX14" fmla="*/ 0 w 8039100"/>
              <a:gd name="connsiteY1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39100" h="1447800">
                <a:moveTo>
                  <a:pt x="0" y="0"/>
                </a:moveTo>
                <a:lnTo>
                  <a:pt x="533400" y="533400"/>
                </a:lnTo>
                <a:lnTo>
                  <a:pt x="1390650" y="171450"/>
                </a:lnTo>
                <a:lnTo>
                  <a:pt x="2305050" y="552450"/>
                </a:lnTo>
                <a:lnTo>
                  <a:pt x="3219450" y="190500"/>
                </a:lnTo>
                <a:lnTo>
                  <a:pt x="3905250" y="590550"/>
                </a:lnTo>
                <a:lnTo>
                  <a:pt x="4857750" y="228600"/>
                </a:lnTo>
                <a:lnTo>
                  <a:pt x="5543550" y="590550"/>
                </a:lnTo>
                <a:lnTo>
                  <a:pt x="6038850" y="266700"/>
                </a:lnTo>
                <a:lnTo>
                  <a:pt x="7048500" y="552450"/>
                </a:lnTo>
                <a:lnTo>
                  <a:pt x="7620000" y="266700"/>
                </a:lnTo>
                <a:lnTo>
                  <a:pt x="8039100" y="476250"/>
                </a:lnTo>
                <a:lnTo>
                  <a:pt x="7924800" y="1447800"/>
                </a:lnTo>
                <a:lnTo>
                  <a:pt x="133350" y="14287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 bwMode="auto">
          <a:xfrm>
            <a:off x="395536" y="1844824"/>
            <a:ext cx="0" cy="25938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6" idx="11"/>
          </p:cNvCxnSpPr>
          <p:nvPr/>
        </p:nvCxnSpPr>
        <p:spPr bwMode="auto">
          <a:xfrm flipH="1">
            <a:off x="8434636" y="1915294"/>
            <a:ext cx="10344" cy="2999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419100" y="800100"/>
            <a:ext cx="8039100" cy="1219200"/>
          </a:xfrm>
          <a:custGeom>
            <a:avLst/>
            <a:gdLst>
              <a:gd name="connsiteX0" fmla="*/ 0 w 8039100"/>
              <a:gd name="connsiteY0" fmla="*/ 1047750 h 1219200"/>
              <a:gd name="connsiteX1" fmla="*/ 533400 w 8039100"/>
              <a:gd name="connsiteY1" fmla="*/ 1143000 h 1219200"/>
              <a:gd name="connsiteX2" fmla="*/ 1619250 w 8039100"/>
              <a:gd name="connsiteY2" fmla="*/ 1028700 h 1219200"/>
              <a:gd name="connsiteX3" fmla="*/ 1847850 w 8039100"/>
              <a:gd name="connsiteY3" fmla="*/ 1181100 h 1219200"/>
              <a:gd name="connsiteX4" fmla="*/ 2762250 w 8039100"/>
              <a:gd name="connsiteY4" fmla="*/ 1028700 h 1219200"/>
              <a:gd name="connsiteX5" fmla="*/ 3181350 w 8039100"/>
              <a:gd name="connsiteY5" fmla="*/ 1219200 h 1219200"/>
              <a:gd name="connsiteX6" fmla="*/ 3543300 w 8039100"/>
              <a:gd name="connsiteY6" fmla="*/ 876300 h 1219200"/>
              <a:gd name="connsiteX7" fmla="*/ 4019550 w 8039100"/>
              <a:gd name="connsiteY7" fmla="*/ 1200150 h 1219200"/>
              <a:gd name="connsiteX8" fmla="*/ 4400550 w 8039100"/>
              <a:gd name="connsiteY8" fmla="*/ 952500 h 1219200"/>
              <a:gd name="connsiteX9" fmla="*/ 4895850 w 8039100"/>
              <a:gd name="connsiteY9" fmla="*/ 1181100 h 1219200"/>
              <a:gd name="connsiteX10" fmla="*/ 5295900 w 8039100"/>
              <a:gd name="connsiteY10" fmla="*/ 1009650 h 1219200"/>
              <a:gd name="connsiteX11" fmla="*/ 5753100 w 8039100"/>
              <a:gd name="connsiteY11" fmla="*/ 1219200 h 1219200"/>
              <a:gd name="connsiteX12" fmla="*/ 6248400 w 8039100"/>
              <a:gd name="connsiteY12" fmla="*/ 914400 h 1219200"/>
              <a:gd name="connsiteX13" fmla="*/ 6667500 w 8039100"/>
              <a:gd name="connsiteY13" fmla="*/ 1200150 h 1219200"/>
              <a:gd name="connsiteX14" fmla="*/ 7372350 w 8039100"/>
              <a:gd name="connsiteY14" fmla="*/ 876300 h 1219200"/>
              <a:gd name="connsiteX15" fmla="*/ 7581900 w 8039100"/>
              <a:gd name="connsiteY15" fmla="*/ 1181100 h 1219200"/>
              <a:gd name="connsiteX16" fmla="*/ 8039100 w 8039100"/>
              <a:gd name="connsiteY16" fmla="*/ 1123950 h 1219200"/>
              <a:gd name="connsiteX17" fmla="*/ 6934200 w 8039100"/>
              <a:gd name="connsiteY17" fmla="*/ 0 h 1219200"/>
              <a:gd name="connsiteX18" fmla="*/ 742950 w 8039100"/>
              <a:gd name="connsiteY18" fmla="*/ 38100 h 1219200"/>
              <a:gd name="connsiteX19" fmla="*/ 0 w 8039100"/>
              <a:gd name="connsiteY19" fmla="*/ 104775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39100" h="1219200">
                <a:moveTo>
                  <a:pt x="0" y="1047750"/>
                </a:moveTo>
                <a:lnTo>
                  <a:pt x="533400" y="1143000"/>
                </a:lnTo>
                <a:lnTo>
                  <a:pt x="1619250" y="1028700"/>
                </a:lnTo>
                <a:lnTo>
                  <a:pt x="1847850" y="1181100"/>
                </a:lnTo>
                <a:lnTo>
                  <a:pt x="2762250" y="1028700"/>
                </a:lnTo>
                <a:lnTo>
                  <a:pt x="3181350" y="1219200"/>
                </a:lnTo>
                <a:lnTo>
                  <a:pt x="3543300" y="876300"/>
                </a:lnTo>
                <a:lnTo>
                  <a:pt x="4019550" y="1200150"/>
                </a:lnTo>
                <a:lnTo>
                  <a:pt x="4400550" y="952500"/>
                </a:lnTo>
                <a:lnTo>
                  <a:pt x="4895850" y="1181100"/>
                </a:lnTo>
                <a:lnTo>
                  <a:pt x="5295900" y="1009650"/>
                </a:lnTo>
                <a:lnTo>
                  <a:pt x="5753100" y="1219200"/>
                </a:lnTo>
                <a:lnTo>
                  <a:pt x="6248400" y="914400"/>
                </a:lnTo>
                <a:lnTo>
                  <a:pt x="6667500" y="1200150"/>
                </a:lnTo>
                <a:lnTo>
                  <a:pt x="7372350" y="876300"/>
                </a:lnTo>
                <a:lnTo>
                  <a:pt x="7581900" y="1181100"/>
                </a:lnTo>
                <a:lnTo>
                  <a:pt x="8039100" y="1123950"/>
                </a:lnTo>
                <a:lnTo>
                  <a:pt x="6934200" y="0"/>
                </a:lnTo>
                <a:lnTo>
                  <a:pt x="742950" y="38100"/>
                </a:lnTo>
                <a:lnTo>
                  <a:pt x="0" y="104775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987824" y="2420888"/>
            <a:ext cx="40324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115616" y="2852936"/>
            <a:ext cx="18722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491880" y="2852936"/>
            <a:ext cx="49427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04048" y="4077072"/>
            <a:ext cx="34305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39552" y="4438650"/>
            <a:ext cx="5760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1069404" y="4134222"/>
            <a:ext cx="7319020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483768" y="2852936"/>
            <a:ext cx="49427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437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66050" cy="68103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Modelling Survival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219200" y="1693168"/>
            <a:ext cx="6629400" cy="2209800"/>
            <a:chOff x="480" y="1872"/>
            <a:chExt cx="4176" cy="1392"/>
          </a:xfrm>
        </p:grpSpPr>
        <p:sp>
          <p:nvSpPr>
            <p:cNvPr id="54278" name="Oval 1029"/>
            <p:cNvSpPr>
              <a:spLocks noChangeArrowheads="1"/>
            </p:cNvSpPr>
            <p:nvPr/>
          </p:nvSpPr>
          <p:spPr bwMode="auto">
            <a:xfrm>
              <a:off x="480" y="2304"/>
              <a:ext cx="1536" cy="57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GB" sz="2400" dirty="0"/>
                <a:t>Time-to-event</a:t>
              </a:r>
            </a:p>
          </p:txBody>
        </p:sp>
        <p:sp>
          <p:nvSpPr>
            <p:cNvPr id="54279" name="Line 1033"/>
            <p:cNvSpPr>
              <a:spLocks noChangeShapeType="1"/>
            </p:cNvSpPr>
            <p:nvPr/>
          </p:nvSpPr>
          <p:spPr bwMode="auto">
            <a:xfrm flipH="1">
              <a:off x="2112" y="2064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4280" name="Group 1036"/>
            <p:cNvGrpSpPr>
              <a:grpSpLocks/>
            </p:cNvGrpSpPr>
            <p:nvPr/>
          </p:nvGrpSpPr>
          <p:grpSpPr bwMode="auto">
            <a:xfrm>
              <a:off x="2149" y="1872"/>
              <a:ext cx="2507" cy="1392"/>
              <a:chOff x="2149" y="1872"/>
              <a:chExt cx="2507" cy="1392"/>
            </a:xfrm>
          </p:grpSpPr>
          <p:sp>
            <p:nvSpPr>
              <p:cNvPr id="54282" name="Rectangle 1030"/>
              <p:cNvSpPr>
                <a:spLocks noChangeArrowheads="1"/>
              </p:cNvSpPr>
              <p:nvPr/>
            </p:nvSpPr>
            <p:spPr bwMode="auto">
              <a:xfrm>
                <a:off x="2832" y="1872"/>
                <a:ext cx="1824" cy="3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GB" sz="2400" dirty="0"/>
                  <a:t>Gender</a:t>
                </a:r>
              </a:p>
            </p:txBody>
          </p:sp>
          <p:sp>
            <p:nvSpPr>
              <p:cNvPr id="54283" name="Rectangle 1031"/>
              <p:cNvSpPr>
                <a:spLocks noChangeArrowheads="1"/>
              </p:cNvSpPr>
              <p:nvPr/>
            </p:nvSpPr>
            <p:spPr bwMode="auto">
              <a:xfrm>
                <a:off x="2832" y="2928"/>
                <a:ext cx="1824" cy="3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GB" sz="2400"/>
                  <a:t>Drug group</a:t>
                </a:r>
              </a:p>
            </p:txBody>
          </p:sp>
          <p:sp>
            <p:nvSpPr>
              <p:cNvPr id="54284" name="Rectangle 1032"/>
              <p:cNvSpPr>
                <a:spLocks noChangeArrowheads="1"/>
              </p:cNvSpPr>
              <p:nvPr/>
            </p:nvSpPr>
            <p:spPr bwMode="auto">
              <a:xfrm>
                <a:off x="2832" y="2400"/>
                <a:ext cx="1824" cy="3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GB" sz="2400"/>
                  <a:t>Age</a:t>
                </a:r>
              </a:p>
            </p:txBody>
          </p:sp>
          <p:sp>
            <p:nvSpPr>
              <p:cNvPr id="54285" name="Line 1034"/>
              <p:cNvSpPr>
                <a:spLocks noChangeShapeType="1"/>
              </p:cNvSpPr>
              <p:nvPr/>
            </p:nvSpPr>
            <p:spPr bwMode="auto">
              <a:xfrm rot="2256361" flipH="1">
                <a:off x="2149" y="2364"/>
                <a:ext cx="539" cy="4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4281" name="Line 1035"/>
            <p:cNvSpPr>
              <a:spLocks noChangeShapeType="1"/>
            </p:cNvSpPr>
            <p:nvPr/>
          </p:nvSpPr>
          <p:spPr bwMode="auto">
            <a:xfrm rot="3218355" flipH="1">
              <a:off x="2112" y="2784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9342" name="Rectangle 1038"/>
          <p:cNvSpPr>
            <a:spLocks noChangeArrowheads="1"/>
          </p:cNvSpPr>
          <p:nvPr/>
        </p:nvSpPr>
        <p:spPr bwMode="auto">
          <a:xfrm>
            <a:off x="685800" y="4703440"/>
            <a:ext cx="7924800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31788" indent="-331788" algn="just" defTabSz="449263" eaLnBrk="1" hangingPunct="1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rgbClr val="000000"/>
                </a:solidFill>
                <a:latin typeface="+mn-lt"/>
              </a:rPr>
              <a:t>E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stimate </a:t>
            </a:r>
            <a:r>
              <a:rPr lang="en-GB" sz="2800" dirty="0">
                <a:solidFill>
                  <a:schemeClr val="accent2"/>
                </a:solidFill>
                <a:latin typeface="+mn-lt"/>
              </a:rPr>
              <a:t>effect sizes </a:t>
            </a:r>
            <a:r>
              <a:rPr lang="en-GB" sz="2800" dirty="0">
                <a:solidFill>
                  <a:srgbClr val="000000"/>
                </a:solidFill>
                <a:latin typeface="+mn-lt"/>
              </a:rPr>
              <a:t>for each risk factor, and whether these are significantly </a:t>
            </a:r>
            <a:r>
              <a:rPr lang="en-GB" sz="2800" dirty="0" smtClean="0">
                <a:solidFill>
                  <a:srgbClr val="000000"/>
                </a:solidFill>
                <a:latin typeface="+mn-lt"/>
              </a:rPr>
              <a:t>large</a:t>
            </a:r>
            <a:endParaRPr lang="en-GB" sz="28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5" name="Picture 14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60294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2367136"/>
          </a:xfrm>
        </p:spPr>
        <p:txBody>
          <a:bodyPr/>
          <a:lstStyle/>
          <a:p>
            <a:r>
              <a:rPr lang="en-US" sz="2800" b="1" dirty="0" smtClean="0"/>
              <a:t>UNDERSTANDING SURVIVAL ANALYSIS 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562600" y="2924944"/>
            <a:ext cx="0" cy="1224136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ljbcmshe\AppData\Local\Microsoft\Windows\Temporary Internet Files\Content.IE5\GASLMZ06\warning-sign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60" y="781050"/>
            <a:ext cx="544068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743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23850"/>
            <a:ext cx="7766050" cy="68103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Cox Regression Modelling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63216"/>
            <a:ext cx="8208912" cy="637034"/>
          </a:xfrm>
        </p:spPr>
        <p:txBody>
          <a:bodyPr lIns="0" tIns="0" rIns="0" bIns="0"/>
          <a:lstStyle/>
          <a:p>
            <a:pPr algn="just" eaLnBrk="1" hangingPunct="1">
              <a:lnSpc>
                <a:spcPct val="93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/>
              <a:t>The hazard is modelled with the equation:</a:t>
            </a:r>
          </a:p>
        </p:txBody>
      </p:sp>
      <p:graphicFrame>
        <p:nvGraphicFramePr>
          <p:cNvPr id="1126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099923"/>
              </p:ext>
            </p:extLst>
          </p:nvPr>
        </p:nvGraphicFramePr>
        <p:xfrm>
          <a:off x="375975" y="2133600"/>
          <a:ext cx="8392051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4" imgW="2387520" imgH="228600" progId="Equation.3">
                  <p:embed/>
                </p:oleObj>
              </mc:Choice>
              <mc:Fallback>
                <p:oleObj name="Equation" r:id="rId4" imgW="2387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75" y="2133600"/>
                        <a:ext cx="8392051" cy="803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 Box 8"/>
          <p:cNvSpPr txBox="1">
            <a:spLocks noChangeArrowheads="1"/>
          </p:cNvSpPr>
          <p:nvPr/>
        </p:nvSpPr>
        <p:spPr bwMode="auto">
          <a:xfrm>
            <a:off x="6448425" y="4286071"/>
            <a:ext cx="2544266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>
                <a:solidFill>
                  <a:srgbClr val="CC0000"/>
                </a:solidFill>
              </a:rPr>
              <a:t>Risk Factors (Covariates)</a:t>
            </a:r>
          </a:p>
        </p:txBody>
      </p:sp>
      <p:sp>
        <p:nvSpPr>
          <p:cNvPr id="11283" name="Line 13"/>
          <p:cNvSpPr>
            <a:spLocks noChangeShapeType="1"/>
          </p:cNvSpPr>
          <p:nvPr/>
        </p:nvSpPr>
        <p:spPr bwMode="auto">
          <a:xfrm>
            <a:off x="7943850" y="2936155"/>
            <a:ext cx="6667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1276" name="Text Box 9"/>
          <p:cNvSpPr txBox="1">
            <a:spLocks noChangeArrowheads="1"/>
          </p:cNvSpPr>
          <p:nvPr/>
        </p:nvSpPr>
        <p:spPr bwMode="auto">
          <a:xfrm>
            <a:off x="2918867" y="3916740"/>
            <a:ext cx="3306266" cy="1569660"/>
          </a:xfrm>
          <a:prstGeom prst="rect">
            <a:avLst/>
          </a:prstGeom>
          <a:solidFill>
            <a:schemeClr val="bg1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8080"/>
                </a:solidFill>
              </a:rPr>
              <a:t>Parameters to be estimated </a:t>
            </a:r>
          </a:p>
          <a:p>
            <a:pPr algn="ctr"/>
            <a:r>
              <a:rPr lang="en-GB" b="1" dirty="0">
                <a:solidFill>
                  <a:srgbClr val="008080"/>
                </a:solidFill>
              </a:rPr>
              <a:t>  – related to effect sizes</a:t>
            </a:r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7395617" y="2936155"/>
            <a:ext cx="548233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1274" name="Text Box 20"/>
          <p:cNvSpPr txBox="1">
            <a:spLocks noChangeArrowheads="1"/>
          </p:cNvSpPr>
          <p:nvPr/>
        </p:nvSpPr>
        <p:spPr bwMode="auto">
          <a:xfrm>
            <a:off x="543918" y="4286071"/>
            <a:ext cx="218648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Underlying hazard</a:t>
            </a:r>
          </a:p>
        </p:txBody>
      </p:sp>
      <p:sp>
        <p:nvSpPr>
          <p:cNvPr id="11275" name="Line 21"/>
          <p:cNvSpPr>
            <a:spLocks noChangeShapeType="1"/>
          </p:cNvSpPr>
          <p:nvPr/>
        </p:nvSpPr>
        <p:spPr bwMode="auto">
          <a:xfrm>
            <a:off x="1809750" y="2936154"/>
            <a:ext cx="88046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pic>
        <p:nvPicPr>
          <p:cNvPr id="21" name="Picture 20" descr="LVP_UNI_LOGO_Pantone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4461917" y="2936154"/>
            <a:ext cx="6667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5781675" y="2936154"/>
            <a:ext cx="66675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233442" y="2936155"/>
            <a:ext cx="548233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3913684" y="2936155"/>
            <a:ext cx="548233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970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  <p:bldP spid="11283" grpId="0" animBg="1"/>
      <p:bldP spid="11276" grpId="0" animBg="1"/>
      <p:bldP spid="11279" grpId="0" animBg="1"/>
      <p:bldP spid="11274" grpId="0" animBg="1"/>
      <p:bldP spid="11275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863302"/>
          </a:xfrm>
        </p:spPr>
        <p:txBody>
          <a:bodyPr/>
          <a:lstStyle/>
          <a:p>
            <a:pPr eaLnBrk="1" hangingPunct="1"/>
            <a:r>
              <a:rPr lang="en-GB" cap="all" dirty="0" err="1" smtClean="0"/>
              <a:t>InterpretatioN</a:t>
            </a:r>
            <a:endParaRPr lang="en-GB" cap="all" dirty="0" smtClean="0"/>
          </a:p>
        </p:txBody>
      </p:sp>
      <p:sp>
        <p:nvSpPr>
          <p:cNvPr id="144392" name="Rectangle 1032"/>
          <p:cNvSpPr>
            <a:spLocks noChangeArrowheads="1"/>
          </p:cNvSpPr>
          <p:nvPr/>
        </p:nvSpPr>
        <p:spPr bwMode="auto">
          <a:xfrm>
            <a:off x="609600" y="1238250"/>
            <a:ext cx="8229600" cy="148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000000"/>
                </a:solidFill>
                <a:latin typeface="+mn-lt"/>
              </a:rPr>
              <a:t>E.g. Risk 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of 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seizure 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for a person on Treatment (</a:t>
            </a:r>
            <a:r>
              <a:rPr lang="en-GB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GB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i="1" baseline="-25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= 1) compared to Control (</a:t>
            </a:r>
            <a:r>
              <a:rPr lang="en-GB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GB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i="1" baseline="-25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= 0), assuming they are alike for all other covariates (</a:t>
            </a:r>
            <a:r>
              <a:rPr lang="en-GB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GB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,</a:t>
            </a:r>
            <a:r>
              <a:rPr lang="en-GB" i="1" dirty="0">
                <a:solidFill>
                  <a:srgbClr val="000000"/>
                </a:solidFill>
                <a:latin typeface="+mn-lt"/>
              </a:rPr>
              <a:t> x</a:t>
            </a:r>
            <a:r>
              <a:rPr lang="en-GB" baseline="-2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GB" dirty="0">
                <a:solidFill>
                  <a:srgbClr val="000000"/>
                </a:solidFill>
                <a:latin typeface="+mn-lt"/>
              </a:rPr>
              <a:t>, etc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.).</a:t>
            </a:r>
          </a:p>
        </p:txBody>
      </p:sp>
      <p:sp>
        <p:nvSpPr>
          <p:cNvPr id="144393" name="Rectangle 1033"/>
          <p:cNvSpPr>
            <a:spLocks noChangeArrowheads="1"/>
          </p:cNvSpPr>
          <p:nvPr/>
        </p:nvSpPr>
        <p:spPr bwMode="auto">
          <a:xfrm>
            <a:off x="685800" y="4581128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31838" lvl="1" indent="-274638" defTabSz="449263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endParaRPr lang="en-US" sz="2000" i="1">
              <a:solidFill>
                <a:srgbClr val="0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9600" y="3848248"/>
            <a:ext cx="8229600" cy="1002234"/>
            <a:chOff x="609600" y="4365104"/>
            <a:chExt cx="8229600" cy="1002234"/>
          </a:xfrm>
        </p:grpSpPr>
        <p:graphicFrame>
          <p:nvGraphicFramePr>
            <p:cNvPr id="144389" name="Object 10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0270900"/>
                </p:ext>
              </p:extLst>
            </p:nvPr>
          </p:nvGraphicFramePr>
          <p:xfrm>
            <a:off x="2278063" y="4941888"/>
            <a:ext cx="4587875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00" name="Equation" r:id="rId3" imgW="2476440" imgH="228600" progId="Equation.3">
                    <p:embed/>
                  </p:oleObj>
                </mc:Choice>
                <mc:Fallback>
                  <p:oleObj name="Equation" r:id="rId3" imgW="2476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8063" y="4941888"/>
                          <a:ext cx="4587875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398" name="Rectangle 1038"/>
            <p:cNvSpPr>
              <a:spLocks noChangeArrowheads="1"/>
            </p:cNvSpPr>
            <p:nvPr/>
          </p:nvSpPr>
          <p:spPr bwMode="auto">
            <a:xfrm>
              <a:off x="609600" y="4365104"/>
              <a:ext cx="82296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31838" lvl="1" indent="-274638" defTabSz="449263" eaLnBrk="1" hangingPunct="1">
                <a:spcBef>
                  <a:spcPts val="700"/>
                </a:spcBef>
                <a:buClr>
                  <a:srgbClr val="000000"/>
                </a:buClr>
                <a:buSzPct val="100000"/>
              </a:pPr>
              <a:r>
                <a:rPr lang="en-GB" dirty="0" smtClean="0">
                  <a:solidFill>
                    <a:srgbClr val="000000"/>
                  </a:solidFill>
                  <a:latin typeface="+mn-lt"/>
                </a:rPr>
                <a:t>-  Hazard </a:t>
              </a:r>
              <a:r>
                <a:rPr lang="en-GB" dirty="0">
                  <a:solidFill>
                    <a:srgbClr val="000000"/>
                  </a:solidFill>
                  <a:latin typeface="+mn-lt"/>
                </a:rPr>
                <a:t>rate </a:t>
              </a:r>
              <a:r>
                <a:rPr lang="en-GB" dirty="0" smtClean="0">
                  <a:solidFill>
                    <a:srgbClr val="000000"/>
                  </a:solidFill>
                  <a:latin typeface="+mn-lt"/>
                </a:rPr>
                <a:t>in </a:t>
              </a:r>
              <a:r>
                <a:rPr lang="en-GB" dirty="0">
                  <a:solidFill>
                    <a:srgbClr val="000000"/>
                  </a:solidFill>
                  <a:latin typeface="+mn-lt"/>
                </a:rPr>
                <a:t>Control group at time </a:t>
              </a:r>
              <a:r>
                <a:rPr lang="en-GB" i="1" dirty="0">
                  <a:solidFill>
                    <a:srgbClr val="000000"/>
                  </a:solidFill>
                  <a:latin typeface="+mn-lt"/>
                </a:rPr>
                <a:t>t: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09600" y="5133578"/>
            <a:ext cx="8229600" cy="1381125"/>
            <a:chOff x="609600" y="5486400"/>
            <a:chExt cx="8229600" cy="1381125"/>
          </a:xfrm>
        </p:grpSpPr>
        <p:sp>
          <p:nvSpPr>
            <p:cNvPr id="144400" name="Rectangle 1040"/>
            <p:cNvSpPr>
              <a:spLocks noChangeArrowheads="1"/>
            </p:cNvSpPr>
            <p:nvPr/>
          </p:nvSpPr>
          <p:spPr bwMode="auto">
            <a:xfrm>
              <a:off x="609600" y="5486400"/>
              <a:ext cx="82296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31838" lvl="1" indent="-274638" defTabSz="449263" eaLnBrk="1" hangingPunct="1">
                <a:spcBef>
                  <a:spcPts val="700"/>
                </a:spcBef>
                <a:buClr>
                  <a:srgbClr val="000000"/>
                </a:buClr>
                <a:buSzPct val="100000"/>
              </a:pPr>
              <a:r>
                <a:rPr lang="en-GB" dirty="0" smtClean="0">
                  <a:solidFill>
                    <a:srgbClr val="000000"/>
                  </a:solidFill>
                  <a:latin typeface="+mn-lt"/>
                </a:rPr>
                <a:t>-  </a:t>
              </a:r>
              <a:r>
                <a:rPr lang="en-GB" b="1" dirty="0" smtClean="0">
                  <a:solidFill>
                    <a:schemeClr val="accent2"/>
                  </a:solidFill>
                  <a:latin typeface="+mn-lt"/>
                </a:rPr>
                <a:t>Hazard </a:t>
              </a:r>
              <a:r>
                <a:rPr lang="en-GB" b="1" dirty="0">
                  <a:solidFill>
                    <a:schemeClr val="accent2"/>
                  </a:solidFill>
                  <a:latin typeface="+mn-lt"/>
                </a:rPr>
                <a:t>ratio </a:t>
              </a:r>
              <a:r>
                <a:rPr lang="en-GB" dirty="0">
                  <a:solidFill>
                    <a:srgbClr val="000000"/>
                  </a:solidFill>
                  <a:latin typeface="+mn-lt"/>
                </a:rPr>
                <a:t>is:</a:t>
              </a:r>
              <a:endParaRPr lang="en-GB" i="1" dirty="0">
                <a:solidFill>
                  <a:srgbClr val="000000"/>
                </a:solidFill>
                <a:latin typeface="+mn-lt"/>
              </a:endParaRPr>
            </a:p>
          </p:txBody>
        </p:sp>
        <p:graphicFrame>
          <p:nvGraphicFramePr>
            <p:cNvPr id="144401" name="Object 10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3110326"/>
                </p:ext>
              </p:extLst>
            </p:nvPr>
          </p:nvGraphicFramePr>
          <p:xfrm>
            <a:off x="2716150" y="6057900"/>
            <a:ext cx="3495675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01" name="Equation" r:id="rId5" imgW="1866600" imgH="431640" progId="Equation.3">
                    <p:embed/>
                  </p:oleObj>
                </mc:Choice>
                <mc:Fallback>
                  <p:oleObj name="Equation" r:id="rId5" imgW="18666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6150" y="6057900"/>
                          <a:ext cx="3495675" cy="80962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accent2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1043608" y="2603341"/>
            <a:ext cx="6840760" cy="931237"/>
            <a:chOff x="1043608" y="3068960"/>
            <a:chExt cx="6840760" cy="931237"/>
          </a:xfrm>
        </p:grpSpPr>
        <p:graphicFrame>
          <p:nvGraphicFramePr>
            <p:cNvPr id="144390" name="Object 10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6517644"/>
                </p:ext>
              </p:extLst>
            </p:nvPr>
          </p:nvGraphicFramePr>
          <p:xfrm>
            <a:off x="2286000" y="3584272"/>
            <a:ext cx="4400550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02" name="Equation" r:id="rId7" imgW="2425680" imgH="228600" progId="Equation.3">
                    <p:embed/>
                  </p:oleObj>
                </mc:Choice>
                <mc:Fallback>
                  <p:oleObj name="Equation" r:id="rId7" imgW="2425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3584272"/>
                          <a:ext cx="4400550" cy="415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1043608" y="3068960"/>
              <a:ext cx="684076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GB" dirty="0" smtClean="0">
                  <a:solidFill>
                    <a:srgbClr val="000000"/>
                  </a:solidFill>
                  <a:latin typeface="+mn-lt"/>
                </a:rPr>
                <a:t>-  Hazard </a:t>
              </a:r>
              <a:r>
                <a:rPr lang="en-GB" dirty="0">
                  <a:solidFill>
                    <a:srgbClr val="000000"/>
                  </a:solidFill>
                  <a:latin typeface="+mn-lt"/>
                </a:rPr>
                <a:t>rate </a:t>
              </a:r>
              <a:r>
                <a:rPr lang="en-GB" dirty="0" smtClean="0">
                  <a:solidFill>
                    <a:srgbClr val="000000"/>
                  </a:solidFill>
                  <a:latin typeface="+mn-lt"/>
                </a:rPr>
                <a:t>in </a:t>
              </a:r>
              <a:r>
                <a:rPr lang="en-GB" dirty="0">
                  <a:solidFill>
                    <a:srgbClr val="000000"/>
                  </a:solidFill>
                  <a:latin typeface="+mn-lt"/>
                </a:rPr>
                <a:t>treatment group at time </a:t>
              </a:r>
              <a:r>
                <a:rPr lang="en-GB" i="1" dirty="0">
                  <a:solidFill>
                    <a:srgbClr val="000000"/>
                  </a:solidFill>
                  <a:latin typeface="+mn-lt"/>
                </a:rPr>
                <a:t>t:</a:t>
              </a:r>
              <a:endParaRPr lang="en-GB" dirty="0">
                <a:solidFill>
                  <a:srgbClr val="000000"/>
                </a:solidFill>
                <a:latin typeface="+mn-lt"/>
              </a:endParaRPr>
            </a:p>
            <a:p>
              <a:endParaRPr lang="en-GB" sz="2800" dirty="0">
                <a:latin typeface="+mn-lt"/>
              </a:endParaRPr>
            </a:p>
          </p:txBody>
        </p:sp>
      </p:grpSp>
      <p:pic>
        <p:nvPicPr>
          <p:cNvPr id="16" name="Picture 15" descr="LVP_UNI_LOGO_Pantone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1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8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12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075"/>
          <p:cNvSpPr>
            <a:spLocks noGrp="1" noChangeArrowheads="1"/>
          </p:cNvSpPr>
          <p:nvPr>
            <p:ph type="title"/>
          </p:nvPr>
        </p:nvSpPr>
        <p:spPr>
          <a:xfrm>
            <a:off x="685800" y="413792"/>
            <a:ext cx="7772400" cy="786358"/>
          </a:xfrm>
        </p:spPr>
        <p:txBody>
          <a:bodyPr/>
          <a:lstStyle/>
          <a:p>
            <a:pPr eaLnBrk="1" hangingPunct="1"/>
            <a:r>
              <a:rPr lang="en-GB" sz="2900" cap="all" dirty="0" smtClean="0"/>
              <a:t>Interpretation for binary variable</a:t>
            </a:r>
            <a:endParaRPr lang="en-GB" sz="2900" b="1" i="1" cap="all" dirty="0" smtClean="0"/>
          </a:p>
        </p:txBody>
      </p:sp>
      <p:sp>
        <p:nvSpPr>
          <p:cNvPr id="56322" name="Rectangle 3074"/>
          <p:cNvSpPr>
            <a:spLocks noGrp="1" noChangeArrowheads="1"/>
          </p:cNvSpPr>
          <p:nvPr>
            <p:ph idx="1"/>
          </p:nvPr>
        </p:nvSpPr>
        <p:spPr>
          <a:xfrm>
            <a:off x="685800" y="1162050"/>
            <a:ext cx="7772400" cy="4953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GB" sz="2800" dirty="0" smtClean="0"/>
              <a:t>If </a:t>
            </a:r>
            <a:r>
              <a:rPr lang="en-GB" sz="2800" i="1" dirty="0" smtClean="0"/>
              <a:t>b </a:t>
            </a:r>
            <a:r>
              <a:rPr lang="en-GB" sz="2800" dirty="0" smtClean="0"/>
              <a:t>is the regression coefficient</a:t>
            </a:r>
            <a:r>
              <a:rPr lang="en-GB" sz="2800" i="1" dirty="0" smtClean="0"/>
              <a:t> </a:t>
            </a:r>
            <a:r>
              <a:rPr lang="en-GB" sz="2800" dirty="0" smtClean="0"/>
              <a:t>of a binary variable, </a:t>
            </a:r>
            <a:r>
              <a:rPr lang="en-GB" sz="2800" i="1" dirty="0" smtClean="0"/>
              <a:t>x</a:t>
            </a:r>
            <a:endParaRPr lang="en-GB" sz="2800" dirty="0" smtClean="0"/>
          </a:p>
          <a:p>
            <a:pPr marL="457200" lvl="1" algn="just">
              <a:lnSpc>
                <a:spcPct val="150000"/>
              </a:lnSpc>
            </a:pPr>
            <a:r>
              <a:rPr lang="en-GB" sz="2400" b="1" dirty="0" smtClean="0"/>
              <a:t>exp(</a:t>
            </a:r>
            <a:r>
              <a:rPr lang="en-GB" sz="2400" b="1" i="1" dirty="0" smtClean="0"/>
              <a:t>b</a:t>
            </a:r>
            <a:r>
              <a:rPr lang="en-GB" sz="2400" b="1" dirty="0" smtClean="0"/>
              <a:t>)</a:t>
            </a:r>
            <a:r>
              <a:rPr lang="en-GB" sz="2400" dirty="0" smtClean="0"/>
              <a:t> = </a:t>
            </a:r>
            <a:r>
              <a:rPr lang="en-GB" sz="2400" dirty="0" smtClean="0">
                <a:solidFill>
                  <a:schemeClr val="accent2"/>
                </a:solidFill>
              </a:rPr>
              <a:t>hazard ratio </a:t>
            </a:r>
            <a:r>
              <a:rPr lang="en-GB" sz="2400" dirty="0" smtClean="0"/>
              <a:t>for </a:t>
            </a:r>
            <a:r>
              <a:rPr lang="en-GB" sz="2400" i="1" dirty="0" smtClean="0"/>
              <a:t>x</a:t>
            </a:r>
            <a:r>
              <a:rPr lang="en-GB" sz="2400" dirty="0" smtClean="0"/>
              <a:t> = 1 relative to </a:t>
            </a:r>
            <a:r>
              <a:rPr lang="en-GB" sz="2400" i="1" dirty="0" smtClean="0"/>
              <a:t>x</a:t>
            </a:r>
            <a:r>
              <a:rPr lang="en-GB" sz="2400" dirty="0" smtClean="0"/>
              <a:t> = 0</a:t>
            </a:r>
            <a:endParaRPr lang="en-GB" sz="2400" i="1" dirty="0" smtClean="0"/>
          </a:p>
          <a:p>
            <a:pPr marL="457200" lvl="1" algn="just">
              <a:lnSpc>
                <a:spcPct val="150000"/>
              </a:lnSpc>
            </a:pPr>
            <a:r>
              <a:rPr lang="en-GB" sz="2400" b="1" dirty="0" smtClean="0"/>
              <a:t>HR &gt; 1</a:t>
            </a:r>
            <a:r>
              <a:rPr lang="en-GB" sz="2400" i="1" dirty="0" smtClean="0"/>
              <a:t>: </a:t>
            </a:r>
            <a:r>
              <a:rPr lang="en-GB" sz="2400" dirty="0" smtClean="0"/>
              <a:t> </a:t>
            </a:r>
            <a:r>
              <a:rPr lang="en-GB" sz="2400" i="1" dirty="0" smtClean="0"/>
              <a:t>x</a:t>
            </a:r>
            <a:r>
              <a:rPr lang="en-GB" sz="2400" dirty="0" smtClean="0"/>
              <a:t> = 1 has </a:t>
            </a:r>
            <a:r>
              <a:rPr lang="en-GB" sz="2400" dirty="0" smtClean="0">
                <a:solidFill>
                  <a:schemeClr val="accent2"/>
                </a:solidFill>
              </a:rPr>
              <a:t>increased</a:t>
            </a:r>
            <a:r>
              <a:rPr lang="en-GB" sz="2400" dirty="0" smtClean="0"/>
              <a:t> hazard relative to </a:t>
            </a:r>
            <a:r>
              <a:rPr lang="en-GB" sz="2400" i="1" dirty="0" smtClean="0"/>
              <a:t>x</a:t>
            </a:r>
            <a:r>
              <a:rPr lang="en-GB" sz="2400" dirty="0" smtClean="0"/>
              <a:t> = 0</a:t>
            </a:r>
          </a:p>
          <a:p>
            <a:pPr marL="457200" lvl="1" algn="just">
              <a:lnSpc>
                <a:spcPct val="150000"/>
              </a:lnSpc>
            </a:pPr>
            <a:r>
              <a:rPr lang="en-GB" sz="2400" b="1" dirty="0" smtClean="0"/>
              <a:t>HR &lt;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 </a:t>
            </a:r>
            <a:r>
              <a:rPr lang="en-GB" sz="2400" i="1" dirty="0" smtClean="0"/>
              <a:t>x</a:t>
            </a:r>
            <a:r>
              <a:rPr lang="en-GB" sz="2400" dirty="0" smtClean="0"/>
              <a:t> = 1 has </a:t>
            </a:r>
            <a:r>
              <a:rPr lang="en-GB" sz="2400" dirty="0" smtClean="0">
                <a:solidFill>
                  <a:schemeClr val="accent2"/>
                </a:solidFill>
              </a:rPr>
              <a:t>decreased</a:t>
            </a:r>
            <a:r>
              <a:rPr lang="en-GB" sz="2400" dirty="0" smtClean="0"/>
              <a:t> hazard relative to </a:t>
            </a:r>
            <a:r>
              <a:rPr lang="en-GB" sz="2400" i="1" dirty="0" smtClean="0"/>
              <a:t>x</a:t>
            </a:r>
            <a:r>
              <a:rPr lang="en-GB" sz="2400" dirty="0" smtClean="0"/>
              <a:t> = 0</a:t>
            </a:r>
          </a:p>
          <a:p>
            <a:pPr marL="457200" lvl="1" algn="just">
              <a:lnSpc>
                <a:spcPct val="150000"/>
              </a:lnSpc>
            </a:pPr>
            <a:r>
              <a:rPr lang="en-GB" sz="2400" b="1" dirty="0" smtClean="0"/>
              <a:t>HR=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 </a:t>
            </a:r>
            <a:r>
              <a:rPr lang="en-GB" sz="2400" i="1" dirty="0" smtClean="0"/>
              <a:t>x</a:t>
            </a:r>
            <a:r>
              <a:rPr lang="en-GB" sz="2400" dirty="0" smtClean="0"/>
              <a:t> has </a:t>
            </a:r>
            <a:r>
              <a:rPr lang="en-GB" sz="2400" dirty="0" smtClean="0">
                <a:solidFill>
                  <a:schemeClr val="accent2"/>
                </a:solidFill>
              </a:rPr>
              <a:t>no effect </a:t>
            </a:r>
            <a:r>
              <a:rPr lang="en-GB" sz="2400" dirty="0" smtClean="0"/>
              <a:t>on survival</a:t>
            </a:r>
            <a:endParaRPr lang="en-GB" sz="1800" dirty="0" smtClean="0"/>
          </a:p>
        </p:txBody>
      </p:sp>
      <p:pic>
        <p:nvPicPr>
          <p:cNvPr id="56324" name="Picture 4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4458" y="5068475"/>
            <a:ext cx="1815084" cy="1528877"/>
          </a:xfrm>
          <a:prstGeom prst="rect">
            <a:avLst/>
          </a:prstGeom>
          <a:noFill/>
        </p:spPr>
      </p:pic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926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075"/>
          <p:cNvSpPr>
            <a:spLocks noGrp="1" noChangeArrowheads="1"/>
          </p:cNvSpPr>
          <p:nvPr>
            <p:ph type="title"/>
          </p:nvPr>
        </p:nvSpPr>
        <p:spPr>
          <a:xfrm>
            <a:off x="685800" y="413792"/>
            <a:ext cx="7772400" cy="786358"/>
          </a:xfrm>
        </p:spPr>
        <p:txBody>
          <a:bodyPr/>
          <a:lstStyle/>
          <a:p>
            <a:pPr eaLnBrk="1" hangingPunct="1"/>
            <a:r>
              <a:rPr lang="en-GB" sz="2900" cap="all" dirty="0" smtClean="0"/>
              <a:t>Interpretation for binary variable</a:t>
            </a:r>
            <a:endParaRPr lang="en-GB" sz="2900" b="1" i="1" cap="all" dirty="0" smtClean="0"/>
          </a:p>
        </p:txBody>
      </p:sp>
      <p:sp>
        <p:nvSpPr>
          <p:cNvPr id="56322" name="Rectangle 3074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629650" cy="4648200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</a:pPr>
            <a:r>
              <a:rPr lang="en-GB" sz="2800" dirty="0" smtClean="0"/>
              <a:t>E.g. Immediate vs. delayed treatment decision</a:t>
            </a:r>
          </a:p>
          <a:p>
            <a:pPr marL="457200" lvl="1" algn="just">
              <a:lnSpc>
                <a:spcPct val="200000"/>
              </a:lnSpc>
            </a:pPr>
            <a:r>
              <a:rPr lang="en-GB" sz="2400" b="1" dirty="0" smtClean="0"/>
              <a:t>exp(</a:t>
            </a:r>
            <a:r>
              <a:rPr lang="en-GB" sz="2400" b="1" i="1" dirty="0" smtClean="0"/>
              <a:t>b</a:t>
            </a:r>
            <a:r>
              <a:rPr lang="en-GB" sz="2400" b="1" dirty="0" smtClean="0"/>
              <a:t>)</a:t>
            </a:r>
            <a:r>
              <a:rPr lang="en-GB" sz="2400" dirty="0" smtClean="0"/>
              <a:t> = </a:t>
            </a:r>
            <a:r>
              <a:rPr lang="en-GB" sz="2400" dirty="0" smtClean="0">
                <a:solidFill>
                  <a:schemeClr val="accent2"/>
                </a:solidFill>
              </a:rPr>
              <a:t>hazard ratio </a:t>
            </a:r>
            <a:r>
              <a:rPr lang="en-GB" sz="2400" dirty="0" smtClean="0"/>
              <a:t>for </a:t>
            </a:r>
            <a:r>
              <a:rPr lang="en-GB" sz="2400" i="1" dirty="0" smtClean="0"/>
              <a:t>immediate </a:t>
            </a:r>
            <a:r>
              <a:rPr lang="en-GB" sz="2400" dirty="0" smtClean="0"/>
              <a:t>relative to </a:t>
            </a:r>
            <a:r>
              <a:rPr lang="en-GB" sz="2400" i="1" dirty="0" smtClean="0"/>
              <a:t>delayed</a:t>
            </a:r>
          </a:p>
          <a:p>
            <a:pPr marL="457200" lvl="1" algn="just">
              <a:lnSpc>
                <a:spcPct val="200000"/>
              </a:lnSpc>
            </a:pPr>
            <a:r>
              <a:rPr lang="en-GB" sz="2400" b="1" dirty="0" smtClean="0"/>
              <a:t>HR &gt; 1</a:t>
            </a:r>
            <a:r>
              <a:rPr lang="en-GB" sz="2400" i="1" dirty="0" smtClean="0"/>
              <a:t>: </a:t>
            </a:r>
            <a:r>
              <a:rPr lang="en-GB" sz="2400" dirty="0" smtClean="0"/>
              <a:t> </a:t>
            </a:r>
            <a:r>
              <a:rPr lang="en-GB" sz="2400" i="1" dirty="0" smtClean="0"/>
              <a:t>immediate </a:t>
            </a:r>
            <a:r>
              <a:rPr lang="en-GB" sz="2400" dirty="0" smtClean="0"/>
              <a:t>has </a:t>
            </a:r>
            <a:r>
              <a:rPr lang="en-GB" sz="2400" dirty="0" smtClean="0">
                <a:solidFill>
                  <a:schemeClr val="accent2"/>
                </a:solidFill>
              </a:rPr>
              <a:t>increased</a:t>
            </a:r>
            <a:r>
              <a:rPr lang="en-GB" sz="2400" dirty="0" smtClean="0"/>
              <a:t> hazard relative to </a:t>
            </a:r>
            <a:r>
              <a:rPr lang="en-GB" sz="2400" i="1" dirty="0" smtClean="0"/>
              <a:t>delayed</a:t>
            </a:r>
            <a:endParaRPr lang="en-GB" sz="2400" dirty="0" smtClean="0"/>
          </a:p>
          <a:p>
            <a:pPr marL="457200" lvl="1" algn="just">
              <a:lnSpc>
                <a:spcPct val="200000"/>
              </a:lnSpc>
            </a:pPr>
            <a:r>
              <a:rPr lang="en-GB" sz="2400" b="1" dirty="0" smtClean="0"/>
              <a:t>HR &lt; 1</a:t>
            </a:r>
            <a:r>
              <a:rPr lang="en-GB" sz="2400" dirty="0" smtClean="0"/>
              <a:t>:</a:t>
            </a:r>
            <a:r>
              <a:rPr lang="en-GB" sz="2400" i="1" dirty="0" smtClean="0"/>
              <a:t> immediate </a:t>
            </a:r>
            <a:r>
              <a:rPr lang="en-GB" sz="2400" dirty="0" smtClean="0"/>
              <a:t>has </a:t>
            </a:r>
            <a:r>
              <a:rPr lang="en-GB" sz="2400" dirty="0" smtClean="0">
                <a:solidFill>
                  <a:schemeClr val="accent2"/>
                </a:solidFill>
              </a:rPr>
              <a:t>decreased</a:t>
            </a:r>
            <a:r>
              <a:rPr lang="en-GB" sz="2400" dirty="0" smtClean="0"/>
              <a:t> hazard relative to </a:t>
            </a:r>
            <a:r>
              <a:rPr lang="en-GB" sz="2400" i="1" dirty="0" smtClean="0"/>
              <a:t>delayed</a:t>
            </a:r>
          </a:p>
          <a:p>
            <a:pPr marL="457200" lvl="1" algn="just">
              <a:lnSpc>
                <a:spcPct val="200000"/>
              </a:lnSpc>
            </a:pPr>
            <a:r>
              <a:rPr lang="en-GB" sz="2400" b="1" dirty="0" smtClean="0"/>
              <a:t>HR=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 </a:t>
            </a:r>
            <a:r>
              <a:rPr lang="en-GB" sz="2400" i="1" dirty="0" smtClean="0"/>
              <a:t>treatment decision </a:t>
            </a:r>
            <a:r>
              <a:rPr lang="en-GB" sz="2400" dirty="0" smtClean="0"/>
              <a:t> has </a:t>
            </a:r>
            <a:r>
              <a:rPr lang="en-GB" sz="2400" dirty="0" smtClean="0">
                <a:solidFill>
                  <a:schemeClr val="accent2"/>
                </a:solidFill>
              </a:rPr>
              <a:t>no effect </a:t>
            </a:r>
            <a:r>
              <a:rPr lang="en-GB" sz="2400" dirty="0" smtClean="0"/>
              <a:t>on risk of seizure</a:t>
            </a:r>
            <a:endParaRPr lang="en-GB" sz="1800" dirty="0" smtClean="0"/>
          </a:p>
        </p:txBody>
      </p:sp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59" y="4676030"/>
            <a:ext cx="2040682" cy="20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60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8382000" cy="852636"/>
          </a:xfrm>
        </p:spPr>
        <p:txBody>
          <a:bodyPr/>
          <a:lstStyle/>
          <a:p>
            <a:pPr eaLnBrk="1" hangingPunct="1"/>
            <a:r>
              <a:rPr lang="en-GB" sz="2700" cap="all" dirty="0" smtClean="0"/>
              <a:t>Interpretation for continuous variable</a:t>
            </a:r>
            <a:endParaRPr lang="en-GB" sz="2700" b="1" i="1" cap="all" dirty="0" smtClean="0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idx="1"/>
          </p:nvPr>
        </p:nvSpPr>
        <p:spPr>
          <a:xfrm>
            <a:off x="685800" y="1409700"/>
            <a:ext cx="8305800" cy="533166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sz="2800" dirty="0" smtClean="0"/>
              <a:t>A continuous variable </a:t>
            </a:r>
            <a:r>
              <a:rPr lang="en-GB" sz="2800" i="1" dirty="0" smtClean="0"/>
              <a:t>x</a:t>
            </a:r>
            <a:r>
              <a:rPr lang="en-GB" sz="2800" dirty="0" smtClean="0"/>
              <a:t> can be any value</a:t>
            </a:r>
            <a:endParaRPr lang="en-GB" sz="2800" b="1" dirty="0" smtClean="0"/>
          </a:p>
          <a:p>
            <a:pPr lvl="1">
              <a:lnSpc>
                <a:spcPct val="150000"/>
              </a:lnSpc>
            </a:pPr>
            <a:r>
              <a:rPr lang="en-GB" sz="2400" b="1" dirty="0" smtClean="0"/>
              <a:t>exp(</a:t>
            </a:r>
            <a:r>
              <a:rPr lang="en-GB" sz="2400" b="1" i="1" dirty="0" smtClean="0"/>
              <a:t>b</a:t>
            </a:r>
            <a:r>
              <a:rPr lang="en-GB" sz="2400" b="1" dirty="0" smtClean="0"/>
              <a:t>)</a:t>
            </a:r>
            <a:r>
              <a:rPr lang="en-GB" sz="2400" dirty="0" smtClean="0"/>
              <a:t> = </a:t>
            </a:r>
            <a:r>
              <a:rPr lang="en-GB" sz="2400" dirty="0" smtClean="0">
                <a:solidFill>
                  <a:schemeClr val="accent2"/>
                </a:solidFill>
              </a:rPr>
              <a:t>hazard ratio </a:t>
            </a:r>
            <a:r>
              <a:rPr lang="en-GB" sz="2400" dirty="0" smtClean="0"/>
              <a:t>for </a:t>
            </a:r>
            <a:r>
              <a:rPr lang="en-GB" sz="2400" i="1" dirty="0" smtClean="0"/>
              <a:t>x</a:t>
            </a:r>
            <a:r>
              <a:rPr lang="en-GB" sz="2400" dirty="0" smtClean="0"/>
              <a:t> = </a:t>
            </a:r>
            <a:r>
              <a:rPr lang="en-GB" sz="2400" i="1" dirty="0" smtClean="0"/>
              <a:t>k</a:t>
            </a:r>
            <a:r>
              <a:rPr lang="en-GB" sz="2400" dirty="0" smtClean="0"/>
              <a:t>+1 relative to </a:t>
            </a:r>
            <a:r>
              <a:rPr lang="en-GB" sz="2400" i="1" dirty="0" smtClean="0"/>
              <a:t>x</a:t>
            </a:r>
            <a:r>
              <a:rPr lang="en-GB" sz="2400" dirty="0" smtClean="0"/>
              <a:t> = </a:t>
            </a:r>
            <a:r>
              <a:rPr lang="en-GB" sz="2400" i="1" dirty="0" smtClean="0"/>
              <a:t>k</a:t>
            </a:r>
            <a:endParaRPr lang="en-GB" sz="2400" dirty="0" smtClean="0"/>
          </a:p>
          <a:p>
            <a:pPr lvl="2">
              <a:lnSpc>
                <a:spcPct val="150000"/>
              </a:lnSpc>
            </a:pPr>
            <a:r>
              <a:rPr lang="en-GB" sz="2000" dirty="0" smtClean="0"/>
              <a:t>i.e. as </a:t>
            </a:r>
            <a:r>
              <a:rPr lang="en-GB" sz="2000" i="1" dirty="0" smtClean="0"/>
              <a:t>x</a:t>
            </a:r>
            <a:r>
              <a:rPr lang="en-GB" sz="2000" dirty="0" smtClean="0"/>
              <a:t> increases by 1 unit, the hazard is multiplied by exp(</a:t>
            </a:r>
            <a:r>
              <a:rPr lang="en-GB" sz="2000" i="1" dirty="0" smtClean="0"/>
              <a:t>b</a:t>
            </a:r>
            <a:r>
              <a:rPr lang="en-GB" sz="2000" dirty="0" smtClean="0"/>
              <a:t>) </a:t>
            </a:r>
            <a:endParaRPr lang="en-GB" sz="2000" i="1" dirty="0" smtClean="0"/>
          </a:p>
          <a:p>
            <a:pPr lvl="1">
              <a:lnSpc>
                <a:spcPct val="150000"/>
              </a:lnSpc>
            </a:pPr>
            <a:r>
              <a:rPr lang="en-GB" sz="2400" b="1" dirty="0" smtClean="0"/>
              <a:t>HR &gt;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 as </a:t>
            </a:r>
            <a:r>
              <a:rPr lang="en-GB" sz="2400" i="1" dirty="0" smtClean="0"/>
              <a:t>x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increases</a:t>
            </a:r>
            <a:r>
              <a:rPr lang="en-GB" sz="2400" dirty="0" smtClean="0"/>
              <a:t>, the hazard </a:t>
            </a:r>
            <a:r>
              <a:rPr lang="en-GB" sz="2400" dirty="0" smtClean="0">
                <a:solidFill>
                  <a:schemeClr val="accent2"/>
                </a:solidFill>
              </a:rPr>
              <a:t>increases</a:t>
            </a:r>
          </a:p>
          <a:p>
            <a:pPr lvl="1">
              <a:lnSpc>
                <a:spcPct val="150000"/>
              </a:lnSpc>
            </a:pPr>
            <a:r>
              <a:rPr lang="en-GB" sz="2400" b="1" dirty="0" smtClean="0"/>
              <a:t>HR &lt;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as </a:t>
            </a:r>
            <a:r>
              <a:rPr lang="en-GB" sz="2400" i="1" dirty="0" smtClean="0"/>
              <a:t>x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increases</a:t>
            </a:r>
            <a:r>
              <a:rPr lang="en-GB" sz="2400" dirty="0" smtClean="0"/>
              <a:t>, the hazard </a:t>
            </a:r>
            <a:r>
              <a:rPr lang="en-GB" sz="2400" dirty="0" smtClean="0">
                <a:solidFill>
                  <a:schemeClr val="accent2"/>
                </a:solidFill>
              </a:rPr>
              <a:t>decreases</a:t>
            </a:r>
          </a:p>
          <a:p>
            <a:pPr lvl="1">
              <a:lnSpc>
                <a:spcPct val="150000"/>
              </a:lnSpc>
            </a:pPr>
            <a:r>
              <a:rPr lang="en-GB" sz="2400" b="1" dirty="0" smtClean="0"/>
              <a:t>HR = 1</a:t>
            </a:r>
            <a:r>
              <a:rPr lang="en-GB" sz="2400" dirty="0" smtClean="0"/>
              <a:t>:</a:t>
            </a:r>
            <a:r>
              <a:rPr lang="en-GB" sz="2400" i="1" dirty="0" smtClean="0"/>
              <a:t> x</a:t>
            </a:r>
            <a:r>
              <a:rPr lang="en-GB" sz="2400" dirty="0" smtClean="0"/>
              <a:t> has </a:t>
            </a:r>
            <a:r>
              <a:rPr lang="en-GB" sz="2400" dirty="0" smtClean="0">
                <a:solidFill>
                  <a:schemeClr val="accent2"/>
                </a:solidFill>
              </a:rPr>
              <a:t>no effect </a:t>
            </a:r>
            <a:r>
              <a:rPr lang="en-GB" sz="2400" dirty="0" smtClean="0"/>
              <a:t>on survival</a:t>
            </a:r>
          </a:p>
        </p:txBody>
      </p:sp>
      <p:pic>
        <p:nvPicPr>
          <p:cNvPr id="57348" name="Picture 4" descr="C:\Documents and Settings\ljbcmshe\Local Settings\Temporary Internet Files\Content.IE5\9JFXZ8K2\MP9004358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2888" y="4775759"/>
            <a:ext cx="2496312" cy="1872691"/>
          </a:xfrm>
          <a:prstGeom prst="rect">
            <a:avLst/>
          </a:prstGeom>
          <a:noFill/>
        </p:spPr>
      </p:pic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728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8382000" cy="852636"/>
          </a:xfrm>
        </p:spPr>
        <p:txBody>
          <a:bodyPr/>
          <a:lstStyle/>
          <a:p>
            <a:pPr eaLnBrk="1" hangingPunct="1"/>
            <a:r>
              <a:rPr lang="en-GB" sz="2700" cap="all" dirty="0" smtClean="0"/>
              <a:t>Interpretation for continuous variable</a:t>
            </a:r>
            <a:endParaRPr lang="en-GB" sz="2700" b="1" i="1" cap="all" dirty="0" smtClean="0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idx="1"/>
          </p:nvPr>
        </p:nvSpPr>
        <p:spPr>
          <a:xfrm>
            <a:off x="95250" y="1047750"/>
            <a:ext cx="8991600" cy="527451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GB" sz="2800" dirty="0" smtClean="0"/>
              <a:t>E.g. Age (in years)</a:t>
            </a:r>
            <a:endParaRPr lang="en-GB" sz="2800" b="1" dirty="0" smtClean="0"/>
          </a:p>
          <a:p>
            <a:pPr lvl="1">
              <a:lnSpc>
                <a:spcPct val="200000"/>
              </a:lnSpc>
            </a:pPr>
            <a:r>
              <a:rPr lang="en-GB" sz="2400" b="1" dirty="0" smtClean="0"/>
              <a:t>exp(</a:t>
            </a:r>
            <a:r>
              <a:rPr lang="en-GB" sz="2400" b="1" i="1" dirty="0" smtClean="0"/>
              <a:t>b</a:t>
            </a:r>
            <a:r>
              <a:rPr lang="en-GB" sz="2400" b="1" dirty="0" smtClean="0"/>
              <a:t>)</a:t>
            </a:r>
            <a:r>
              <a:rPr lang="en-GB" sz="2400" dirty="0" smtClean="0"/>
              <a:t> = </a:t>
            </a:r>
            <a:r>
              <a:rPr lang="en-GB" sz="2400" dirty="0" smtClean="0">
                <a:solidFill>
                  <a:schemeClr val="accent2"/>
                </a:solidFill>
              </a:rPr>
              <a:t>hazard ratio </a:t>
            </a:r>
            <a:r>
              <a:rPr lang="en-GB" sz="2400" dirty="0" smtClean="0"/>
              <a:t>for </a:t>
            </a:r>
            <a:r>
              <a:rPr lang="en-GB" sz="2400" i="1" dirty="0" smtClean="0"/>
              <a:t>Age</a:t>
            </a:r>
            <a:r>
              <a:rPr lang="en-GB" sz="2400" dirty="0" smtClean="0"/>
              <a:t> = </a:t>
            </a:r>
            <a:r>
              <a:rPr lang="en-GB" sz="2400" i="1" dirty="0" smtClean="0"/>
              <a:t>k</a:t>
            </a:r>
            <a:r>
              <a:rPr lang="en-GB" sz="2400" dirty="0" smtClean="0"/>
              <a:t>+1 relative to </a:t>
            </a:r>
            <a:r>
              <a:rPr lang="en-GB" sz="2400" i="1" dirty="0" smtClean="0"/>
              <a:t>Age</a:t>
            </a:r>
            <a:r>
              <a:rPr lang="en-GB" sz="2400" dirty="0" smtClean="0"/>
              <a:t> = </a:t>
            </a:r>
            <a:r>
              <a:rPr lang="en-GB" sz="2400" i="1" dirty="0" smtClean="0"/>
              <a:t>k</a:t>
            </a:r>
            <a:endParaRPr lang="en-GB" sz="2400" dirty="0" smtClean="0"/>
          </a:p>
          <a:p>
            <a:pPr lvl="1">
              <a:lnSpc>
                <a:spcPct val="200000"/>
              </a:lnSpc>
            </a:pPr>
            <a:r>
              <a:rPr lang="en-GB" sz="2400" b="1" dirty="0" smtClean="0"/>
              <a:t>HR &gt;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 as </a:t>
            </a:r>
            <a:r>
              <a:rPr lang="en-GB" sz="2400" i="1" dirty="0" smtClean="0"/>
              <a:t>age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increases</a:t>
            </a:r>
            <a:r>
              <a:rPr lang="en-GB" sz="2400" dirty="0" smtClean="0"/>
              <a:t>, the chance of seizure  </a:t>
            </a:r>
            <a:r>
              <a:rPr lang="en-GB" sz="2400" dirty="0" smtClean="0">
                <a:solidFill>
                  <a:schemeClr val="accent2"/>
                </a:solidFill>
              </a:rPr>
              <a:t>increases</a:t>
            </a:r>
          </a:p>
          <a:p>
            <a:pPr lvl="1">
              <a:lnSpc>
                <a:spcPct val="200000"/>
              </a:lnSpc>
            </a:pPr>
            <a:r>
              <a:rPr lang="en-GB" sz="2400" b="1" dirty="0" smtClean="0"/>
              <a:t>HR &lt; 1</a:t>
            </a:r>
            <a:r>
              <a:rPr lang="en-GB" sz="2400" dirty="0" smtClean="0"/>
              <a:t>:</a:t>
            </a:r>
            <a:r>
              <a:rPr lang="en-GB" sz="2400" i="1" dirty="0" smtClean="0"/>
              <a:t> </a:t>
            </a:r>
            <a:r>
              <a:rPr lang="en-GB" sz="2400" dirty="0" smtClean="0"/>
              <a:t>as </a:t>
            </a:r>
            <a:r>
              <a:rPr lang="en-GB" sz="2400" i="1" dirty="0" smtClean="0"/>
              <a:t>age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increases</a:t>
            </a:r>
            <a:r>
              <a:rPr lang="en-GB" sz="2400" dirty="0" smtClean="0"/>
              <a:t>, the chance of a seizure </a:t>
            </a:r>
            <a:r>
              <a:rPr lang="en-GB" sz="2400" dirty="0" smtClean="0">
                <a:solidFill>
                  <a:schemeClr val="accent2"/>
                </a:solidFill>
              </a:rPr>
              <a:t>decreases</a:t>
            </a:r>
          </a:p>
          <a:p>
            <a:pPr lvl="1">
              <a:lnSpc>
                <a:spcPct val="200000"/>
              </a:lnSpc>
            </a:pPr>
            <a:r>
              <a:rPr lang="en-GB" sz="2400" b="1" dirty="0" smtClean="0"/>
              <a:t>HR= 1</a:t>
            </a:r>
            <a:r>
              <a:rPr lang="en-GB" sz="2400" dirty="0" smtClean="0"/>
              <a:t>:</a:t>
            </a:r>
            <a:r>
              <a:rPr lang="en-GB" sz="2400" i="1" dirty="0" smtClean="0"/>
              <a:t> age</a:t>
            </a:r>
            <a:r>
              <a:rPr lang="en-GB" sz="2400" dirty="0" smtClean="0"/>
              <a:t> has </a:t>
            </a:r>
            <a:r>
              <a:rPr lang="en-GB" sz="2400" dirty="0" smtClean="0">
                <a:solidFill>
                  <a:schemeClr val="accent2"/>
                </a:solidFill>
              </a:rPr>
              <a:t>no effect </a:t>
            </a:r>
            <a:r>
              <a:rPr lang="en-GB" sz="2400" dirty="0" smtClean="0"/>
              <a:t>on the chance of a seizure</a:t>
            </a:r>
          </a:p>
        </p:txBody>
      </p:sp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59" y="4676030"/>
            <a:ext cx="2040682" cy="20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84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8382000" cy="776436"/>
          </a:xfrm>
        </p:spPr>
        <p:txBody>
          <a:bodyPr/>
          <a:lstStyle/>
          <a:p>
            <a:pPr eaLnBrk="1" hangingPunct="1"/>
            <a:r>
              <a:rPr lang="en-GB" sz="2700" cap="all" dirty="0" smtClean="0"/>
              <a:t>Interpretation for categorical variable</a:t>
            </a:r>
            <a:endParaRPr lang="en-GB" sz="2700" b="1" i="1" cap="all" dirty="0" smtClean="0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idx="1"/>
          </p:nvPr>
        </p:nvSpPr>
        <p:spPr>
          <a:xfrm>
            <a:off x="395536" y="1352550"/>
            <a:ext cx="8305800" cy="4893518"/>
          </a:xfrm>
        </p:spPr>
        <p:txBody>
          <a:bodyPr/>
          <a:lstStyle/>
          <a:p>
            <a:pPr algn="just" eaLnBrk="1" hangingPunct="1"/>
            <a:r>
              <a:rPr lang="en-GB" sz="2800" dirty="0" smtClean="0"/>
              <a:t>A categorical variable, </a:t>
            </a:r>
            <a:r>
              <a:rPr lang="en-GB" sz="2800" i="1" dirty="0" smtClean="0"/>
              <a:t>x,</a:t>
            </a:r>
            <a:r>
              <a:rPr lang="en-GB" sz="2800" dirty="0" smtClean="0"/>
              <a:t> can take one of several values</a:t>
            </a:r>
          </a:p>
          <a:p>
            <a:pPr marL="457200" lvl="1" indent="0"/>
            <a:r>
              <a:rPr lang="en-GB" sz="2400" dirty="0" smtClean="0"/>
              <a:t>To obtain HRs, ‘</a:t>
            </a:r>
            <a:r>
              <a:rPr lang="en-GB" sz="2400" dirty="0" smtClean="0">
                <a:solidFill>
                  <a:schemeClr val="accent2"/>
                </a:solidFill>
              </a:rPr>
              <a:t>dummy (binary) variables</a:t>
            </a:r>
            <a:r>
              <a:rPr lang="en-GB" sz="2400" dirty="0" smtClean="0"/>
              <a:t>’ must be created e.g.</a:t>
            </a:r>
            <a:endParaRPr lang="en-GB" sz="2000" dirty="0" smtClean="0"/>
          </a:p>
          <a:p>
            <a:pPr marL="457200" lvl="1" indent="0"/>
            <a:endParaRPr lang="en-GB" sz="2000" dirty="0" smtClean="0"/>
          </a:p>
          <a:p>
            <a:pPr marL="457200" lvl="1" indent="0"/>
            <a:endParaRPr lang="en-GB" sz="2000" dirty="0" smtClean="0"/>
          </a:p>
          <a:p>
            <a:pPr marL="457200" lvl="1" indent="0"/>
            <a:endParaRPr lang="en-GB" sz="2000" dirty="0" smtClean="0"/>
          </a:p>
          <a:p>
            <a:pPr marL="457200" lvl="1" indent="0">
              <a:buNone/>
            </a:pPr>
            <a:endParaRPr lang="en-GB" sz="1200" dirty="0" smtClean="0"/>
          </a:p>
          <a:p>
            <a:pPr marL="457200" lvl="1" indent="0"/>
            <a:endParaRPr lang="en-GB" sz="2400" dirty="0" smtClean="0"/>
          </a:p>
          <a:p>
            <a:pPr marL="457200" lvl="1" indent="0"/>
            <a:endParaRPr lang="en-GB" sz="1800" dirty="0"/>
          </a:p>
          <a:p>
            <a:pPr marL="457200" lvl="1" indent="0"/>
            <a:r>
              <a:rPr lang="en-GB" sz="2400" dirty="0" smtClean="0"/>
              <a:t>Interpretation is then as for </a:t>
            </a:r>
            <a:r>
              <a:rPr lang="en-GB" sz="2400" dirty="0" smtClean="0">
                <a:solidFill>
                  <a:schemeClr val="accent2"/>
                </a:solidFill>
              </a:rPr>
              <a:t>binary variables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74291"/>
              </p:ext>
            </p:extLst>
          </p:nvPr>
        </p:nvGraphicFramePr>
        <p:xfrm>
          <a:off x="600075" y="3344788"/>
          <a:ext cx="8020050" cy="1463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73350"/>
                <a:gridCol w="2673350"/>
                <a:gridCol w="2673350"/>
              </a:tblGrid>
              <a:tr h="27003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Dummy</a:t>
                      </a:r>
                      <a:r>
                        <a:rPr lang="en-GB" sz="1800" baseline="0" dirty="0" smtClean="0"/>
                        <a:t> Variable </a:t>
                      </a:r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/>
                        <a:t> Dummy Variable </a:t>
                      </a:r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Baseline</a:t>
                      </a:r>
                      <a:r>
                        <a:rPr lang="en-GB" sz="1800" baseline="0" dirty="0" smtClean="0"/>
                        <a:t> Category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Alternative</a:t>
                      </a:r>
                      <a:r>
                        <a:rPr lang="en-GB" sz="1800" baseline="0" dirty="0" smtClean="0"/>
                        <a:t> Category 1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Alternative</a:t>
                      </a:r>
                      <a:r>
                        <a:rPr lang="en-GB" sz="1800" baseline="0" dirty="0" smtClean="0"/>
                        <a:t> Category 2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8" name="Picture 7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831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uiExpand="1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8382000" cy="776436"/>
          </a:xfrm>
        </p:spPr>
        <p:txBody>
          <a:bodyPr/>
          <a:lstStyle/>
          <a:p>
            <a:pPr eaLnBrk="1" hangingPunct="1"/>
            <a:r>
              <a:rPr lang="en-GB" sz="2700" cap="all" dirty="0" smtClean="0"/>
              <a:t>Interpretation for categorical variable</a:t>
            </a:r>
            <a:endParaRPr lang="en-GB" sz="2700" b="1" i="1" cap="all" dirty="0" smtClean="0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idx="1"/>
          </p:nvPr>
        </p:nvSpPr>
        <p:spPr>
          <a:xfrm>
            <a:off x="395536" y="1216868"/>
            <a:ext cx="8305800" cy="573832"/>
          </a:xfrm>
        </p:spPr>
        <p:txBody>
          <a:bodyPr/>
          <a:lstStyle/>
          <a:p>
            <a:pPr algn="just" eaLnBrk="1" hangingPunct="1"/>
            <a:r>
              <a:rPr lang="en-GB" sz="2800" dirty="0" smtClean="0"/>
              <a:t>E.g. EEG Results (normal, abnormal, not done)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81378"/>
              </p:ext>
            </p:extLst>
          </p:nvPr>
        </p:nvGraphicFramePr>
        <p:xfrm>
          <a:off x="381000" y="1896988"/>
          <a:ext cx="8020050" cy="1463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73350"/>
                <a:gridCol w="2673350"/>
                <a:gridCol w="2673350"/>
              </a:tblGrid>
              <a:tr h="27003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Dummy</a:t>
                      </a:r>
                      <a:r>
                        <a:rPr lang="en-GB" sz="1800" baseline="0" dirty="0" smtClean="0"/>
                        <a:t> Variable </a:t>
                      </a:r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/>
                        <a:t> Dummy Variable </a:t>
                      </a:r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Normal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Abnormal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Not done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8" name="Picture 7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609" y="4534743"/>
            <a:ext cx="2040682" cy="20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649" y="3489047"/>
            <a:ext cx="8534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en-GB" sz="2000" b="1" u="sng" dirty="0" smtClean="0"/>
              <a:t>Dummy Variable 1</a:t>
            </a:r>
          </a:p>
          <a:p>
            <a:pPr marL="0" lvl="1" algn="just">
              <a:lnSpc>
                <a:spcPct val="150000"/>
              </a:lnSpc>
            </a:pPr>
            <a:r>
              <a:rPr lang="en-GB" sz="2000" b="1" dirty="0" smtClean="0"/>
              <a:t>HR </a:t>
            </a:r>
            <a:r>
              <a:rPr lang="en-GB" sz="2000" b="1" dirty="0"/>
              <a:t>&gt; 1</a:t>
            </a:r>
            <a:r>
              <a:rPr lang="en-GB" sz="2000" i="1" dirty="0"/>
              <a:t>: </a:t>
            </a:r>
            <a:r>
              <a:rPr lang="en-GB" sz="2000" dirty="0"/>
              <a:t> </a:t>
            </a:r>
            <a:r>
              <a:rPr lang="en-GB" sz="2000" i="1" dirty="0" smtClean="0"/>
              <a:t>abnormal results</a:t>
            </a:r>
            <a:r>
              <a:rPr lang="en-GB" sz="2000" dirty="0" smtClean="0"/>
              <a:t> </a:t>
            </a:r>
            <a:r>
              <a:rPr lang="en-GB" sz="2000" dirty="0"/>
              <a:t>has </a:t>
            </a:r>
            <a:r>
              <a:rPr lang="en-GB" sz="2000" dirty="0">
                <a:solidFill>
                  <a:schemeClr val="accent2"/>
                </a:solidFill>
              </a:rPr>
              <a:t>increased</a:t>
            </a:r>
            <a:r>
              <a:rPr lang="en-GB" sz="2000" dirty="0"/>
              <a:t> hazard relative to </a:t>
            </a:r>
            <a:r>
              <a:rPr lang="en-GB" sz="2000" i="1" dirty="0" smtClean="0"/>
              <a:t>normal results</a:t>
            </a:r>
            <a:endParaRPr lang="en-GB" sz="2000" dirty="0"/>
          </a:p>
          <a:p>
            <a:pPr marL="0" lvl="1" algn="just">
              <a:lnSpc>
                <a:spcPct val="150000"/>
              </a:lnSpc>
            </a:pPr>
            <a:r>
              <a:rPr lang="en-GB" sz="2000" b="1" dirty="0"/>
              <a:t>HR &lt; 1</a:t>
            </a:r>
            <a:r>
              <a:rPr lang="en-GB" sz="2000" dirty="0"/>
              <a:t>:</a:t>
            </a:r>
            <a:r>
              <a:rPr lang="en-GB" sz="2000" i="1" dirty="0"/>
              <a:t> abnormal results</a:t>
            </a:r>
            <a:r>
              <a:rPr lang="en-GB" sz="2000" dirty="0"/>
              <a:t> </a:t>
            </a:r>
            <a:r>
              <a:rPr lang="en-GB" sz="2000" dirty="0" smtClean="0"/>
              <a:t>has </a:t>
            </a:r>
            <a:r>
              <a:rPr lang="en-GB" sz="2000" dirty="0">
                <a:solidFill>
                  <a:schemeClr val="accent2"/>
                </a:solidFill>
              </a:rPr>
              <a:t>decreased</a:t>
            </a:r>
            <a:r>
              <a:rPr lang="en-GB" sz="2000" dirty="0"/>
              <a:t> hazard relative to </a:t>
            </a:r>
            <a:r>
              <a:rPr lang="en-GB" sz="2000" i="1" dirty="0"/>
              <a:t>normal results </a:t>
            </a:r>
            <a:r>
              <a:rPr lang="en-GB" sz="2000" b="1" dirty="0" smtClean="0"/>
              <a:t>HR</a:t>
            </a:r>
            <a:r>
              <a:rPr lang="en-GB" sz="2000" b="1" dirty="0"/>
              <a:t>= 1</a:t>
            </a:r>
            <a:r>
              <a:rPr lang="en-GB" sz="2000" dirty="0"/>
              <a:t>:</a:t>
            </a:r>
            <a:r>
              <a:rPr lang="en-GB" sz="2000" i="1" dirty="0"/>
              <a:t> </a:t>
            </a:r>
            <a:r>
              <a:rPr lang="en-GB" sz="2000" dirty="0"/>
              <a:t> </a:t>
            </a:r>
            <a:r>
              <a:rPr lang="en-GB" sz="2000" i="1" dirty="0" smtClean="0"/>
              <a:t>EEG result</a:t>
            </a:r>
            <a:r>
              <a:rPr lang="en-GB" sz="2000" dirty="0" smtClean="0"/>
              <a:t> </a:t>
            </a:r>
            <a:r>
              <a:rPr lang="en-GB" sz="2000" dirty="0"/>
              <a:t>has </a:t>
            </a:r>
            <a:r>
              <a:rPr lang="en-GB" sz="2000" dirty="0">
                <a:solidFill>
                  <a:schemeClr val="accent2"/>
                </a:solidFill>
              </a:rPr>
              <a:t>no effect </a:t>
            </a:r>
            <a:r>
              <a:rPr lang="en-GB" sz="2000" dirty="0"/>
              <a:t>on survival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1379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7650" y="3489047"/>
            <a:ext cx="8534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en-GB" sz="2000" b="1" u="sng" dirty="0" smtClean="0"/>
              <a:t>Dummy Variable 2</a:t>
            </a:r>
          </a:p>
          <a:p>
            <a:pPr marL="0" lvl="1" algn="just">
              <a:lnSpc>
                <a:spcPct val="150000"/>
              </a:lnSpc>
            </a:pPr>
            <a:r>
              <a:rPr lang="en-GB" sz="2000" b="1" dirty="0" smtClean="0"/>
              <a:t>HR </a:t>
            </a:r>
            <a:r>
              <a:rPr lang="en-GB" sz="2000" b="1" dirty="0"/>
              <a:t>&gt; 1</a:t>
            </a:r>
            <a:r>
              <a:rPr lang="en-GB" sz="2000" i="1" dirty="0"/>
              <a:t>: </a:t>
            </a:r>
            <a:r>
              <a:rPr lang="en-GB" sz="2000" dirty="0"/>
              <a:t> </a:t>
            </a:r>
            <a:r>
              <a:rPr lang="en-GB" sz="2000" i="1" dirty="0" smtClean="0"/>
              <a:t>not done results</a:t>
            </a:r>
            <a:r>
              <a:rPr lang="en-GB" sz="2000" dirty="0" smtClean="0"/>
              <a:t> </a:t>
            </a:r>
            <a:r>
              <a:rPr lang="en-GB" sz="2000" dirty="0"/>
              <a:t>has </a:t>
            </a:r>
            <a:r>
              <a:rPr lang="en-GB" sz="2000" dirty="0">
                <a:solidFill>
                  <a:schemeClr val="accent2"/>
                </a:solidFill>
              </a:rPr>
              <a:t>increased</a:t>
            </a:r>
            <a:r>
              <a:rPr lang="en-GB" sz="2000" dirty="0"/>
              <a:t> hazard relative to </a:t>
            </a:r>
            <a:r>
              <a:rPr lang="en-GB" sz="2000" i="1" dirty="0" smtClean="0"/>
              <a:t>normal results</a:t>
            </a:r>
            <a:endParaRPr lang="en-GB" sz="2000" dirty="0"/>
          </a:p>
          <a:p>
            <a:pPr marL="0" lvl="1" algn="just">
              <a:lnSpc>
                <a:spcPct val="150000"/>
              </a:lnSpc>
            </a:pPr>
            <a:r>
              <a:rPr lang="en-GB" sz="2000" b="1" dirty="0"/>
              <a:t>HR &lt; 1</a:t>
            </a:r>
            <a:r>
              <a:rPr lang="en-GB" sz="2000" dirty="0"/>
              <a:t>:</a:t>
            </a:r>
            <a:r>
              <a:rPr lang="en-GB" sz="2000" i="1" dirty="0"/>
              <a:t> </a:t>
            </a:r>
            <a:r>
              <a:rPr lang="en-GB" sz="2000" i="1" dirty="0" smtClean="0"/>
              <a:t>not </a:t>
            </a:r>
            <a:r>
              <a:rPr lang="en-GB" sz="2000" i="1" dirty="0"/>
              <a:t>results</a:t>
            </a:r>
            <a:r>
              <a:rPr lang="en-GB" sz="2000" dirty="0"/>
              <a:t> </a:t>
            </a:r>
            <a:r>
              <a:rPr lang="en-GB" sz="2000" dirty="0" smtClean="0"/>
              <a:t>has </a:t>
            </a:r>
            <a:r>
              <a:rPr lang="en-GB" sz="2000" dirty="0">
                <a:solidFill>
                  <a:schemeClr val="accent2"/>
                </a:solidFill>
              </a:rPr>
              <a:t>decreased</a:t>
            </a:r>
            <a:r>
              <a:rPr lang="en-GB" sz="2000" dirty="0"/>
              <a:t> hazard relative to </a:t>
            </a:r>
            <a:r>
              <a:rPr lang="en-GB" sz="2000" i="1" dirty="0"/>
              <a:t>normal results </a:t>
            </a:r>
            <a:endParaRPr lang="en-GB" sz="2000" i="1" dirty="0" smtClean="0"/>
          </a:p>
          <a:p>
            <a:pPr marL="0" lvl="1" algn="just">
              <a:lnSpc>
                <a:spcPct val="150000"/>
              </a:lnSpc>
            </a:pPr>
            <a:r>
              <a:rPr lang="en-GB" sz="2000" b="1" dirty="0" smtClean="0"/>
              <a:t>HR</a:t>
            </a:r>
            <a:r>
              <a:rPr lang="en-GB" sz="2000" b="1" dirty="0"/>
              <a:t>= 1</a:t>
            </a:r>
            <a:r>
              <a:rPr lang="en-GB" sz="2000" dirty="0"/>
              <a:t>:</a:t>
            </a:r>
            <a:r>
              <a:rPr lang="en-GB" sz="2000" i="1" dirty="0"/>
              <a:t> </a:t>
            </a:r>
            <a:r>
              <a:rPr lang="en-GB" sz="2000" dirty="0"/>
              <a:t> </a:t>
            </a:r>
            <a:r>
              <a:rPr lang="en-GB" sz="2000" i="1" dirty="0" smtClean="0"/>
              <a:t>EEG result</a:t>
            </a:r>
            <a:r>
              <a:rPr lang="en-GB" sz="2000" dirty="0" smtClean="0"/>
              <a:t> </a:t>
            </a:r>
            <a:r>
              <a:rPr lang="en-GB" sz="2000" dirty="0"/>
              <a:t>has </a:t>
            </a:r>
            <a:r>
              <a:rPr lang="en-GB" sz="2000" dirty="0">
                <a:solidFill>
                  <a:schemeClr val="accent2"/>
                </a:solidFill>
              </a:rPr>
              <a:t>no effect </a:t>
            </a:r>
            <a:r>
              <a:rPr lang="en-GB" sz="2000" dirty="0"/>
              <a:t>on survival</a:t>
            </a:r>
            <a:endParaRPr lang="en-GB" sz="1600" dirty="0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8382000" cy="776436"/>
          </a:xfrm>
        </p:spPr>
        <p:txBody>
          <a:bodyPr/>
          <a:lstStyle/>
          <a:p>
            <a:pPr eaLnBrk="1" hangingPunct="1"/>
            <a:r>
              <a:rPr lang="en-GB" sz="2700" cap="all" dirty="0" smtClean="0"/>
              <a:t>Interpretation for categorical variable</a:t>
            </a:r>
            <a:endParaRPr lang="en-GB" sz="2700" b="1" i="1" cap="all" dirty="0" smtClean="0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idx="1"/>
          </p:nvPr>
        </p:nvSpPr>
        <p:spPr>
          <a:xfrm>
            <a:off x="395536" y="1216868"/>
            <a:ext cx="8305800" cy="573832"/>
          </a:xfrm>
        </p:spPr>
        <p:txBody>
          <a:bodyPr/>
          <a:lstStyle/>
          <a:p>
            <a:pPr algn="just" eaLnBrk="1" hangingPunct="1"/>
            <a:r>
              <a:rPr lang="en-GB" sz="2800" dirty="0" smtClean="0"/>
              <a:t>E.g. EEG Results (normal, abnormal, not done)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39943"/>
              </p:ext>
            </p:extLst>
          </p:nvPr>
        </p:nvGraphicFramePr>
        <p:xfrm>
          <a:off x="381000" y="1896988"/>
          <a:ext cx="8020050" cy="14630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73350"/>
                <a:gridCol w="2673350"/>
                <a:gridCol w="2673350"/>
              </a:tblGrid>
              <a:tr h="270030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Dummy</a:t>
                      </a:r>
                      <a:r>
                        <a:rPr lang="en-GB" sz="1800" baseline="0" dirty="0" smtClean="0"/>
                        <a:t> Variable </a:t>
                      </a:r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/>
                        <a:t> Dummy Variable </a:t>
                      </a:r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Normal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Abnormal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Not done</a:t>
                      </a:r>
                      <a:endParaRPr lang="en-GB" sz="1800" dirty="0"/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0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8" name="Picture 7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609" y="4534743"/>
            <a:ext cx="2040682" cy="204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95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1026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7384"/>
            <a:ext cx="6096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24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FRED…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idx="1"/>
          </p:nvPr>
        </p:nvSpPr>
        <p:spPr>
          <a:xfrm>
            <a:off x="381000" y="1485900"/>
            <a:ext cx="8610600" cy="4838700"/>
          </a:xfrm>
        </p:spPr>
        <p:txBody>
          <a:bodyPr/>
          <a:lstStyle/>
          <a:p>
            <a:r>
              <a:rPr lang="en-GB" sz="2800" dirty="0" smtClean="0"/>
              <a:t>Remember, log-rank p&lt;0.0001</a:t>
            </a:r>
          </a:p>
          <a:p>
            <a:endParaRPr lang="en-GB" sz="2800" dirty="0"/>
          </a:p>
          <a:p>
            <a:r>
              <a:rPr lang="en-GB" sz="2800" dirty="0" smtClean="0"/>
              <a:t>Cox model (</a:t>
            </a:r>
            <a:r>
              <a:rPr lang="en-GB" sz="2800" dirty="0" err="1" smtClean="0"/>
              <a:t>univariate</a:t>
            </a:r>
            <a:r>
              <a:rPr lang="en-GB" sz="2800" dirty="0" smtClean="0"/>
              <a:t>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Variable: </a:t>
            </a:r>
            <a:r>
              <a:rPr lang="en-GB" sz="2800" dirty="0" smtClean="0">
                <a:solidFill>
                  <a:schemeClr val="accent2"/>
                </a:solidFill>
              </a:rPr>
              <a:t>treatment decision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Outcome: </a:t>
            </a:r>
            <a:r>
              <a:rPr lang="en-GB" sz="2800" dirty="0" smtClean="0">
                <a:solidFill>
                  <a:schemeClr val="accent2"/>
                </a:solidFill>
              </a:rPr>
              <a:t>time to 1</a:t>
            </a:r>
            <a:r>
              <a:rPr lang="en-GB" sz="2800" baseline="30000" dirty="0" smtClean="0">
                <a:solidFill>
                  <a:schemeClr val="accent2"/>
                </a:solidFill>
              </a:rPr>
              <a:t>st</a:t>
            </a:r>
            <a:r>
              <a:rPr lang="en-GB" sz="2800" dirty="0" smtClean="0">
                <a:solidFill>
                  <a:schemeClr val="accent2"/>
                </a:solidFill>
              </a:rPr>
              <a:t> seizure after randomisation</a:t>
            </a:r>
            <a:endParaRPr lang="en-GB" sz="28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8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"/>
            <a:ext cx="26289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27629"/>
              </p:ext>
            </p:extLst>
          </p:nvPr>
        </p:nvGraphicFramePr>
        <p:xfrm>
          <a:off x="381000" y="4163695"/>
          <a:ext cx="8515350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7675"/>
                <a:gridCol w="4257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Variable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HR </a:t>
                      </a:r>
                    </a:p>
                    <a:p>
                      <a:pPr algn="ctr"/>
                      <a:r>
                        <a:rPr lang="en-GB" sz="2400" dirty="0" smtClean="0"/>
                        <a:t>(95%</a:t>
                      </a:r>
                      <a:r>
                        <a:rPr lang="en-GB" sz="2400" baseline="0" dirty="0" smtClean="0"/>
                        <a:t> CI)</a:t>
                      </a:r>
                      <a:endParaRPr lang="en-GB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Treatment decision</a:t>
                      </a:r>
                      <a:r>
                        <a:rPr lang="en-GB" sz="2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2400" i="1" baseline="0" dirty="0" smtClean="0"/>
                        <a:t>(</a:t>
                      </a:r>
                      <a:r>
                        <a:rPr lang="en-GB" sz="2400" i="1" dirty="0" smtClean="0"/>
                        <a:t>Baseline: immediate)</a:t>
                      </a:r>
                      <a:endParaRPr lang="en-GB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1.4 </a:t>
                      </a:r>
                    </a:p>
                    <a:p>
                      <a:pPr algn="ctr"/>
                      <a:r>
                        <a:rPr lang="en-GB" sz="2400" dirty="0" smtClean="0"/>
                        <a:t>(1.2, 1.7)</a:t>
                      </a:r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37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698"/>
            <a:ext cx="7766050" cy="681038"/>
          </a:xfrm>
        </p:spPr>
        <p:txBody>
          <a:bodyPr lIns="0" tIns="0" rIns="0" bIns="0"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Assumptions of the Cox model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81100"/>
            <a:ext cx="8143056" cy="2751956"/>
          </a:xfrm>
        </p:spPr>
        <p:txBody>
          <a:bodyPr lIns="0" tIns="0" rIns="0" bIns="0"/>
          <a:lstStyle/>
          <a:p>
            <a:pPr marL="0" indent="0" algn="just" eaLnBrk="1" hangingPunct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2"/>
                </a:solidFill>
              </a:rPr>
              <a:t>Hazard for an individual in one group is proportional to the hazard for an individual in another group </a:t>
            </a:r>
            <a:r>
              <a:rPr lang="en-GB" sz="2400" dirty="0" smtClean="0"/>
              <a:t>for all time </a:t>
            </a:r>
            <a:r>
              <a:rPr lang="en-GB" sz="2400" i="1" dirty="0" smtClean="0"/>
              <a:t>t</a:t>
            </a:r>
            <a:r>
              <a:rPr lang="en-GB" sz="2400" dirty="0" smtClean="0"/>
              <a:t>.</a:t>
            </a: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000" dirty="0" smtClean="0"/>
          </a:p>
          <a:p>
            <a:pPr marL="0" indent="0" algn="just" eaLnBrk="1" hangingPunct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/>
              <a:t>D</a:t>
            </a:r>
            <a:r>
              <a:rPr lang="en-GB" sz="2400" dirty="0" smtClean="0"/>
              <a:t>etected </a:t>
            </a:r>
            <a:r>
              <a:rPr lang="en-GB" sz="2400" dirty="0"/>
              <a:t>from Kaplan-Meier plots that either </a:t>
            </a:r>
            <a:r>
              <a:rPr lang="en-GB" sz="2400" dirty="0">
                <a:solidFill>
                  <a:schemeClr val="accent2"/>
                </a:solidFill>
              </a:rPr>
              <a:t>cross</a:t>
            </a:r>
            <a:r>
              <a:rPr lang="en-GB" sz="2400" dirty="0"/>
              <a:t>, or </a:t>
            </a:r>
            <a:r>
              <a:rPr lang="en-GB" sz="2400" dirty="0">
                <a:solidFill>
                  <a:schemeClr val="accent2"/>
                </a:solidFill>
              </a:rPr>
              <a:t>diverge then converge</a:t>
            </a:r>
            <a:r>
              <a:rPr lang="en-GB" sz="2400" dirty="0"/>
              <a:t> again</a:t>
            </a:r>
            <a:r>
              <a:rPr lang="en-GB" sz="2400" dirty="0" smtClean="0"/>
              <a:t>:</a:t>
            </a:r>
          </a:p>
          <a:p>
            <a:pPr marL="0" indent="0" algn="just" eaLnBrk="1" hangingPunct="1">
              <a:lnSpc>
                <a:spcPct val="15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029592"/>
              </p:ext>
            </p:extLst>
          </p:nvPr>
        </p:nvGraphicFramePr>
        <p:xfrm>
          <a:off x="723900" y="4053175"/>
          <a:ext cx="3908572" cy="2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Mtb Graph" r:id="rId4" imgW="5086662" imgH="3382780" progId="">
                  <p:embed/>
                </p:oleObj>
              </mc:Choice>
              <mc:Fallback>
                <p:oleObj name="Mtb Graph" r:id="rId4" imgW="5086662" imgH="338278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158" t="10432" r="14316" b="5215"/>
                      <a:stretch>
                        <a:fillRect/>
                      </a:stretch>
                    </p:blipFill>
                    <p:spPr bwMode="auto">
                      <a:xfrm>
                        <a:off x="723900" y="4053175"/>
                        <a:ext cx="3908572" cy="28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54403"/>
              </p:ext>
            </p:extLst>
          </p:nvPr>
        </p:nvGraphicFramePr>
        <p:xfrm>
          <a:off x="4837114" y="4057375"/>
          <a:ext cx="3907001" cy="2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Mtb Graph" r:id="rId5" imgW="5086662" imgH="3382780" progId="">
                  <p:embed/>
                </p:oleObj>
              </mc:Choice>
              <mc:Fallback>
                <p:oleObj name="Mtb Graph" r:id="rId5" imgW="5086662" imgH="338278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158" t="10432" r="14316" b="5215"/>
                      <a:stretch>
                        <a:fillRect/>
                      </a:stretch>
                    </p:blipFill>
                    <p:spPr bwMode="auto">
                      <a:xfrm>
                        <a:off x="4837114" y="4057375"/>
                        <a:ext cx="3907001" cy="28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8" descr="C:\Users\ljbcmshe\AppData\Local\Microsoft\Windows\Temporary Internet Files\Content.IE5\GASLMZ06\PngMedium-tick-yellow-10160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950" y="4671450"/>
            <a:ext cx="360000" cy="2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C:\Users\ljbcmshe\AppData\Local\Microsoft\Windows\Temporary Internet Files\Content.IE5\GASLMZ06\PngMedium-wrong-check-6060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750" y="467145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6077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7" y="2060848"/>
            <a:ext cx="8334187" cy="244827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 bwMode="auto">
          <a:xfrm>
            <a:off x="395536" y="4438650"/>
            <a:ext cx="8039100" cy="1447800"/>
          </a:xfrm>
          <a:custGeom>
            <a:avLst/>
            <a:gdLst>
              <a:gd name="connsiteX0" fmla="*/ 0 w 8039100"/>
              <a:gd name="connsiteY0" fmla="*/ 0 h 1447800"/>
              <a:gd name="connsiteX1" fmla="*/ 533400 w 8039100"/>
              <a:gd name="connsiteY1" fmla="*/ 533400 h 1447800"/>
              <a:gd name="connsiteX2" fmla="*/ 1390650 w 8039100"/>
              <a:gd name="connsiteY2" fmla="*/ 171450 h 1447800"/>
              <a:gd name="connsiteX3" fmla="*/ 2305050 w 8039100"/>
              <a:gd name="connsiteY3" fmla="*/ 552450 h 1447800"/>
              <a:gd name="connsiteX4" fmla="*/ 3219450 w 8039100"/>
              <a:gd name="connsiteY4" fmla="*/ 190500 h 1447800"/>
              <a:gd name="connsiteX5" fmla="*/ 3905250 w 8039100"/>
              <a:gd name="connsiteY5" fmla="*/ 590550 h 1447800"/>
              <a:gd name="connsiteX6" fmla="*/ 4857750 w 8039100"/>
              <a:gd name="connsiteY6" fmla="*/ 228600 h 1447800"/>
              <a:gd name="connsiteX7" fmla="*/ 5543550 w 8039100"/>
              <a:gd name="connsiteY7" fmla="*/ 590550 h 1447800"/>
              <a:gd name="connsiteX8" fmla="*/ 6038850 w 8039100"/>
              <a:gd name="connsiteY8" fmla="*/ 266700 h 1447800"/>
              <a:gd name="connsiteX9" fmla="*/ 7048500 w 8039100"/>
              <a:gd name="connsiteY9" fmla="*/ 552450 h 1447800"/>
              <a:gd name="connsiteX10" fmla="*/ 7620000 w 8039100"/>
              <a:gd name="connsiteY10" fmla="*/ 266700 h 1447800"/>
              <a:gd name="connsiteX11" fmla="*/ 8039100 w 8039100"/>
              <a:gd name="connsiteY11" fmla="*/ 476250 h 1447800"/>
              <a:gd name="connsiteX12" fmla="*/ 7924800 w 8039100"/>
              <a:gd name="connsiteY12" fmla="*/ 1447800 h 1447800"/>
              <a:gd name="connsiteX13" fmla="*/ 133350 w 8039100"/>
              <a:gd name="connsiteY13" fmla="*/ 1428750 h 1447800"/>
              <a:gd name="connsiteX14" fmla="*/ 0 w 8039100"/>
              <a:gd name="connsiteY1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39100" h="1447800">
                <a:moveTo>
                  <a:pt x="0" y="0"/>
                </a:moveTo>
                <a:lnTo>
                  <a:pt x="533400" y="533400"/>
                </a:lnTo>
                <a:lnTo>
                  <a:pt x="1390650" y="171450"/>
                </a:lnTo>
                <a:lnTo>
                  <a:pt x="2305050" y="552450"/>
                </a:lnTo>
                <a:lnTo>
                  <a:pt x="3219450" y="190500"/>
                </a:lnTo>
                <a:lnTo>
                  <a:pt x="3905250" y="590550"/>
                </a:lnTo>
                <a:lnTo>
                  <a:pt x="4857750" y="228600"/>
                </a:lnTo>
                <a:lnTo>
                  <a:pt x="5543550" y="590550"/>
                </a:lnTo>
                <a:lnTo>
                  <a:pt x="6038850" y="266700"/>
                </a:lnTo>
                <a:lnTo>
                  <a:pt x="7048500" y="552450"/>
                </a:lnTo>
                <a:lnTo>
                  <a:pt x="7620000" y="266700"/>
                </a:lnTo>
                <a:lnTo>
                  <a:pt x="8039100" y="476250"/>
                </a:lnTo>
                <a:lnTo>
                  <a:pt x="7924800" y="1447800"/>
                </a:lnTo>
                <a:lnTo>
                  <a:pt x="133350" y="14287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 bwMode="auto">
          <a:xfrm>
            <a:off x="395536" y="1844824"/>
            <a:ext cx="0" cy="25938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6" idx="11"/>
          </p:cNvCxnSpPr>
          <p:nvPr/>
        </p:nvCxnSpPr>
        <p:spPr bwMode="auto">
          <a:xfrm flipH="1">
            <a:off x="8434636" y="1915294"/>
            <a:ext cx="10344" cy="2999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419100" y="800100"/>
            <a:ext cx="8039100" cy="1219200"/>
          </a:xfrm>
          <a:custGeom>
            <a:avLst/>
            <a:gdLst>
              <a:gd name="connsiteX0" fmla="*/ 0 w 8039100"/>
              <a:gd name="connsiteY0" fmla="*/ 1047750 h 1219200"/>
              <a:gd name="connsiteX1" fmla="*/ 533400 w 8039100"/>
              <a:gd name="connsiteY1" fmla="*/ 1143000 h 1219200"/>
              <a:gd name="connsiteX2" fmla="*/ 1619250 w 8039100"/>
              <a:gd name="connsiteY2" fmla="*/ 1028700 h 1219200"/>
              <a:gd name="connsiteX3" fmla="*/ 1847850 w 8039100"/>
              <a:gd name="connsiteY3" fmla="*/ 1181100 h 1219200"/>
              <a:gd name="connsiteX4" fmla="*/ 2762250 w 8039100"/>
              <a:gd name="connsiteY4" fmla="*/ 1028700 h 1219200"/>
              <a:gd name="connsiteX5" fmla="*/ 3181350 w 8039100"/>
              <a:gd name="connsiteY5" fmla="*/ 1219200 h 1219200"/>
              <a:gd name="connsiteX6" fmla="*/ 3543300 w 8039100"/>
              <a:gd name="connsiteY6" fmla="*/ 876300 h 1219200"/>
              <a:gd name="connsiteX7" fmla="*/ 4019550 w 8039100"/>
              <a:gd name="connsiteY7" fmla="*/ 1200150 h 1219200"/>
              <a:gd name="connsiteX8" fmla="*/ 4400550 w 8039100"/>
              <a:gd name="connsiteY8" fmla="*/ 952500 h 1219200"/>
              <a:gd name="connsiteX9" fmla="*/ 4895850 w 8039100"/>
              <a:gd name="connsiteY9" fmla="*/ 1181100 h 1219200"/>
              <a:gd name="connsiteX10" fmla="*/ 5295900 w 8039100"/>
              <a:gd name="connsiteY10" fmla="*/ 1009650 h 1219200"/>
              <a:gd name="connsiteX11" fmla="*/ 5753100 w 8039100"/>
              <a:gd name="connsiteY11" fmla="*/ 1219200 h 1219200"/>
              <a:gd name="connsiteX12" fmla="*/ 6248400 w 8039100"/>
              <a:gd name="connsiteY12" fmla="*/ 914400 h 1219200"/>
              <a:gd name="connsiteX13" fmla="*/ 6667500 w 8039100"/>
              <a:gd name="connsiteY13" fmla="*/ 1200150 h 1219200"/>
              <a:gd name="connsiteX14" fmla="*/ 7372350 w 8039100"/>
              <a:gd name="connsiteY14" fmla="*/ 876300 h 1219200"/>
              <a:gd name="connsiteX15" fmla="*/ 7581900 w 8039100"/>
              <a:gd name="connsiteY15" fmla="*/ 1181100 h 1219200"/>
              <a:gd name="connsiteX16" fmla="*/ 8039100 w 8039100"/>
              <a:gd name="connsiteY16" fmla="*/ 1123950 h 1219200"/>
              <a:gd name="connsiteX17" fmla="*/ 6934200 w 8039100"/>
              <a:gd name="connsiteY17" fmla="*/ 0 h 1219200"/>
              <a:gd name="connsiteX18" fmla="*/ 742950 w 8039100"/>
              <a:gd name="connsiteY18" fmla="*/ 38100 h 1219200"/>
              <a:gd name="connsiteX19" fmla="*/ 0 w 8039100"/>
              <a:gd name="connsiteY19" fmla="*/ 104775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39100" h="1219200">
                <a:moveTo>
                  <a:pt x="0" y="1047750"/>
                </a:moveTo>
                <a:lnTo>
                  <a:pt x="533400" y="1143000"/>
                </a:lnTo>
                <a:lnTo>
                  <a:pt x="1619250" y="1028700"/>
                </a:lnTo>
                <a:lnTo>
                  <a:pt x="1847850" y="1181100"/>
                </a:lnTo>
                <a:lnTo>
                  <a:pt x="2762250" y="1028700"/>
                </a:lnTo>
                <a:lnTo>
                  <a:pt x="3181350" y="1219200"/>
                </a:lnTo>
                <a:lnTo>
                  <a:pt x="3543300" y="876300"/>
                </a:lnTo>
                <a:lnTo>
                  <a:pt x="4019550" y="1200150"/>
                </a:lnTo>
                <a:lnTo>
                  <a:pt x="4400550" y="952500"/>
                </a:lnTo>
                <a:lnTo>
                  <a:pt x="4895850" y="1181100"/>
                </a:lnTo>
                <a:lnTo>
                  <a:pt x="5295900" y="1009650"/>
                </a:lnTo>
                <a:lnTo>
                  <a:pt x="5753100" y="1219200"/>
                </a:lnTo>
                <a:lnTo>
                  <a:pt x="6248400" y="914400"/>
                </a:lnTo>
                <a:lnTo>
                  <a:pt x="6667500" y="1200150"/>
                </a:lnTo>
                <a:lnTo>
                  <a:pt x="7372350" y="876300"/>
                </a:lnTo>
                <a:lnTo>
                  <a:pt x="7581900" y="1181100"/>
                </a:lnTo>
                <a:lnTo>
                  <a:pt x="8039100" y="1123950"/>
                </a:lnTo>
                <a:lnTo>
                  <a:pt x="6934200" y="0"/>
                </a:lnTo>
                <a:lnTo>
                  <a:pt x="742950" y="38100"/>
                </a:lnTo>
                <a:lnTo>
                  <a:pt x="0" y="104775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987824" y="2420888"/>
            <a:ext cx="40324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115616" y="2852936"/>
            <a:ext cx="18722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491880" y="2852936"/>
            <a:ext cx="49427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04048" y="4077072"/>
            <a:ext cx="34305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39552" y="4438650"/>
            <a:ext cx="5760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1069404" y="4134222"/>
            <a:ext cx="7319020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85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271" y="2384000"/>
            <a:ext cx="8259580" cy="21714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331970" y="2381250"/>
            <a:ext cx="1153930" cy="4572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656570" y="4117288"/>
            <a:ext cx="2049280" cy="4953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81000" y="990600"/>
            <a:ext cx="8229600" cy="1390650"/>
          </a:xfrm>
          <a:custGeom>
            <a:avLst/>
            <a:gdLst>
              <a:gd name="connsiteX0" fmla="*/ 76200 w 8229600"/>
              <a:gd name="connsiteY0" fmla="*/ 1276350 h 1390650"/>
              <a:gd name="connsiteX1" fmla="*/ 762000 w 8229600"/>
              <a:gd name="connsiteY1" fmla="*/ 819150 h 1390650"/>
              <a:gd name="connsiteX2" fmla="*/ 1276350 w 8229600"/>
              <a:gd name="connsiteY2" fmla="*/ 1295400 h 1390650"/>
              <a:gd name="connsiteX3" fmla="*/ 1981200 w 8229600"/>
              <a:gd name="connsiteY3" fmla="*/ 952500 h 1390650"/>
              <a:gd name="connsiteX4" fmla="*/ 2895600 w 8229600"/>
              <a:gd name="connsiteY4" fmla="*/ 1390650 h 1390650"/>
              <a:gd name="connsiteX5" fmla="*/ 3314700 w 8229600"/>
              <a:gd name="connsiteY5" fmla="*/ 742950 h 1390650"/>
              <a:gd name="connsiteX6" fmla="*/ 3981450 w 8229600"/>
              <a:gd name="connsiteY6" fmla="*/ 1162050 h 1390650"/>
              <a:gd name="connsiteX7" fmla="*/ 4629150 w 8229600"/>
              <a:gd name="connsiteY7" fmla="*/ 895350 h 1390650"/>
              <a:gd name="connsiteX8" fmla="*/ 5029200 w 8229600"/>
              <a:gd name="connsiteY8" fmla="*/ 1181100 h 1390650"/>
              <a:gd name="connsiteX9" fmla="*/ 5791200 w 8229600"/>
              <a:gd name="connsiteY9" fmla="*/ 819150 h 1390650"/>
              <a:gd name="connsiteX10" fmla="*/ 6248400 w 8229600"/>
              <a:gd name="connsiteY10" fmla="*/ 1162050 h 1390650"/>
              <a:gd name="connsiteX11" fmla="*/ 6915150 w 8229600"/>
              <a:gd name="connsiteY11" fmla="*/ 952500 h 1390650"/>
              <a:gd name="connsiteX12" fmla="*/ 7200900 w 8229600"/>
              <a:gd name="connsiteY12" fmla="*/ 1352550 h 1390650"/>
              <a:gd name="connsiteX13" fmla="*/ 7581900 w 8229600"/>
              <a:gd name="connsiteY13" fmla="*/ 952500 h 1390650"/>
              <a:gd name="connsiteX14" fmla="*/ 7867650 w 8229600"/>
              <a:gd name="connsiteY14" fmla="*/ 1314450 h 1390650"/>
              <a:gd name="connsiteX15" fmla="*/ 8229600 w 8229600"/>
              <a:gd name="connsiteY15" fmla="*/ 1219200 h 1390650"/>
              <a:gd name="connsiteX16" fmla="*/ 8229600 w 8229600"/>
              <a:gd name="connsiteY16" fmla="*/ 0 h 1390650"/>
              <a:gd name="connsiteX17" fmla="*/ 0 w 8229600"/>
              <a:gd name="connsiteY17" fmla="*/ 95250 h 1390650"/>
              <a:gd name="connsiteX18" fmla="*/ 0 w 8229600"/>
              <a:gd name="connsiteY18" fmla="*/ 1314450 h 139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229600" h="1390650">
                <a:moveTo>
                  <a:pt x="76200" y="1276350"/>
                </a:moveTo>
                <a:lnTo>
                  <a:pt x="762000" y="819150"/>
                </a:lnTo>
                <a:lnTo>
                  <a:pt x="1276350" y="1295400"/>
                </a:lnTo>
                <a:lnTo>
                  <a:pt x="1981200" y="952500"/>
                </a:lnTo>
                <a:lnTo>
                  <a:pt x="2895600" y="1390650"/>
                </a:lnTo>
                <a:lnTo>
                  <a:pt x="3314700" y="742950"/>
                </a:lnTo>
                <a:lnTo>
                  <a:pt x="3981450" y="1162050"/>
                </a:lnTo>
                <a:lnTo>
                  <a:pt x="4629150" y="895350"/>
                </a:lnTo>
                <a:lnTo>
                  <a:pt x="5029200" y="1181100"/>
                </a:lnTo>
                <a:lnTo>
                  <a:pt x="5791200" y="819150"/>
                </a:lnTo>
                <a:lnTo>
                  <a:pt x="6248400" y="1162050"/>
                </a:lnTo>
                <a:lnTo>
                  <a:pt x="6915150" y="952500"/>
                </a:lnTo>
                <a:lnTo>
                  <a:pt x="7200900" y="1352550"/>
                </a:lnTo>
                <a:lnTo>
                  <a:pt x="7581900" y="952500"/>
                </a:lnTo>
                <a:lnTo>
                  <a:pt x="7867650" y="1314450"/>
                </a:lnTo>
                <a:lnTo>
                  <a:pt x="8229600" y="1219200"/>
                </a:lnTo>
                <a:lnTo>
                  <a:pt x="8229600" y="0"/>
                </a:lnTo>
                <a:lnTo>
                  <a:pt x="0" y="95250"/>
                </a:lnTo>
                <a:lnTo>
                  <a:pt x="0" y="1314450"/>
                </a:lnTo>
              </a:path>
            </a:pathLst>
          </a:cu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7" name="Straight Connector 6"/>
          <p:cNvCxnSpPr>
            <a:endCxn id="9" idx="0"/>
          </p:cNvCxnSpPr>
          <p:nvPr/>
        </p:nvCxnSpPr>
        <p:spPr bwMode="auto">
          <a:xfrm flipH="1">
            <a:off x="342900" y="2362200"/>
            <a:ext cx="19050" cy="2266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342900" y="4572000"/>
            <a:ext cx="8305800" cy="1428750"/>
          </a:xfrm>
          <a:custGeom>
            <a:avLst/>
            <a:gdLst>
              <a:gd name="connsiteX0" fmla="*/ 0 w 8305800"/>
              <a:gd name="connsiteY0" fmla="*/ 57150 h 1428750"/>
              <a:gd name="connsiteX1" fmla="*/ 476250 w 8305800"/>
              <a:gd name="connsiteY1" fmla="*/ 495300 h 1428750"/>
              <a:gd name="connsiteX2" fmla="*/ 952500 w 8305800"/>
              <a:gd name="connsiteY2" fmla="*/ 95250 h 1428750"/>
              <a:gd name="connsiteX3" fmla="*/ 1676400 w 8305800"/>
              <a:gd name="connsiteY3" fmla="*/ 381000 h 1428750"/>
              <a:gd name="connsiteX4" fmla="*/ 1924050 w 8305800"/>
              <a:gd name="connsiteY4" fmla="*/ 95250 h 1428750"/>
              <a:gd name="connsiteX5" fmla="*/ 2343150 w 8305800"/>
              <a:gd name="connsiteY5" fmla="*/ 438150 h 1428750"/>
              <a:gd name="connsiteX6" fmla="*/ 2933700 w 8305800"/>
              <a:gd name="connsiteY6" fmla="*/ 0 h 1428750"/>
              <a:gd name="connsiteX7" fmla="*/ 3333750 w 8305800"/>
              <a:gd name="connsiteY7" fmla="*/ 495300 h 1428750"/>
              <a:gd name="connsiteX8" fmla="*/ 4076700 w 8305800"/>
              <a:gd name="connsiteY8" fmla="*/ 171450 h 1428750"/>
              <a:gd name="connsiteX9" fmla="*/ 4362450 w 8305800"/>
              <a:gd name="connsiteY9" fmla="*/ 457200 h 1428750"/>
              <a:gd name="connsiteX10" fmla="*/ 5334000 w 8305800"/>
              <a:gd name="connsiteY10" fmla="*/ 57150 h 1428750"/>
              <a:gd name="connsiteX11" fmla="*/ 5619750 w 8305800"/>
              <a:gd name="connsiteY11" fmla="*/ 361950 h 1428750"/>
              <a:gd name="connsiteX12" fmla="*/ 6362700 w 8305800"/>
              <a:gd name="connsiteY12" fmla="*/ 38100 h 1428750"/>
              <a:gd name="connsiteX13" fmla="*/ 6686550 w 8305800"/>
              <a:gd name="connsiteY13" fmla="*/ 400050 h 1428750"/>
              <a:gd name="connsiteX14" fmla="*/ 7067550 w 8305800"/>
              <a:gd name="connsiteY14" fmla="*/ 19050 h 1428750"/>
              <a:gd name="connsiteX15" fmla="*/ 7467600 w 8305800"/>
              <a:gd name="connsiteY15" fmla="*/ 495300 h 1428750"/>
              <a:gd name="connsiteX16" fmla="*/ 7886700 w 8305800"/>
              <a:gd name="connsiteY16" fmla="*/ 95250 h 1428750"/>
              <a:gd name="connsiteX17" fmla="*/ 8305800 w 8305800"/>
              <a:gd name="connsiteY17" fmla="*/ 323850 h 1428750"/>
              <a:gd name="connsiteX18" fmla="*/ 8077200 w 8305800"/>
              <a:gd name="connsiteY18" fmla="*/ 1428750 h 1428750"/>
              <a:gd name="connsiteX19" fmla="*/ 342900 w 8305800"/>
              <a:gd name="connsiteY19" fmla="*/ 1295400 h 1428750"/>
              <a:gd name="connsiteX20" fmla="*/ 0 w 8305800"/>
              <a:gd name="connsiteY20" fmla="*/ 571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305800" h="1428750">
                <a:moveTo>
                  <a:pt x="0" y="57150"/>
                </a:moveTo>
                <a:lnTo>
                  <a:pt x="476250" y="495300"/>
                </a:lnTo>
                <a:lnTo>
                  <a:pt x="952500" y="95250"/>
                </a:lnTo>
                <a:lnTo>
                  <a:pt x="1676400" y="381000"/>
                </a:lnTo>
                <a:lnTo>
                  <a:pt x="1924050" y="95250"/>
                </a:lnTo>
                <a:lnTo>
                  <a:pt x="2343150" y="438150"/>
                </a:lnTo>
                <a:lnTo>
                  <a:pt x="2933700" y="0"/>
                </a:lnTo>
                <a:lnTo>
                  <a:pt x="3333750" y="495300"/>
                </a:lnTo>
                <a:lnTo>
                  <a:pt x="4076700" y="171450"/>
                </a:lnTo>
                <a:lnTo>
                  <a:pt x="4362450" y="457200"/>
                </a:lnTo>
                <a:lnTo>
                  <a:pt x="5334000" y="57150"/>
                </a:lnTo>
                <a:lnTo>
                  <a:pt x="5619750" y="361950"/>
                </a:lnTo>
                <a:lnTo>
                  <a:pt x="6362700" y="38100"/>
                </a:lnTo>
                <a:lnTo>
                  <a:pt x="6686550" y="400050"/>
                </a:lnTo>
                <a:lnTo>
                  <a:pt x="7067550" y="19050"/>
                </a:lnTo>
                <a:lnTo>
                  <a:pt x="7467600" y="495300"/>
                </a:lnTo>
                <a:lnTo>
                  <a:pt x="7886700" y="95250"/>
                </a:lnTo>
                <a:lnTo>
                  <a:pt x="8305800" y="323850"/>
                </a:lnTo>
                <a:lnTo>
                  <a:pt x="8077200" y="1428750"/>
                </a:lnTo>
                <a:lnTo>
                  <a:pt x="342900" y="1295400"/>
                </a:lnTo>
                <a:lnTo>
                  <a:pt x="0" y="57150"/>
                </a:lnTo>
                <a:close/>
              </a:path>
            </a:pathLst>
          </a:cu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19" name="Straight Connector 18"/>
          <p:cNvCxnSpPr>
            <a:stCxn id="5" idx="15"/>
          </p:cNvCxnSpPr>
          <p:nvPr/>
        </p:nvCxnSpPr>
        <p:spPr bwMode="auto">
          <a:xfrm>
            <a:off x="8610600" y="2209800"/>
            <a:ext cx="57150" cy="2667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810250" y="3219450"/>
            <a:ext cx="2800350" cy="190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086350" y="3695700"/>
            <a:ext cx="157022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333750" y="4517337"/>
            <a:ext cx="3124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7" name="Picture 26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428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FRED…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57700" y="1771650"/>
            <a:ext cx="4419600" cy="3676650"/>
          </a:xfrm>
        </p:spPr>
        <p:txBody>
          <a:bodyPr/>
          <a:lstStyle/>
          <a:p>
            <a:pPr marL="0" indent="0" algn="just"/>
            <a:r>
              <a:rPr lang="en-GB" dirty="0" smtClean="0"/>
              <a:t>Immediate </a:t>
            </a:r>
            <a:r>
              <a:rPr lang="en-GB" dirty="0"/>
              <a:t>antiepileptic drug treatment </a:t>
            </a:r>
            <a:r>
              <a:rPr lang="en-GB" dirty="0">
                <a:solidFill>
                  <a:schemeClr val="accent2"/>
                </a:solidFill>
              </a:rPr>
              <a:t>reduces the occurrence of seizures in the next 1-2 years</a:t>
            </a:r>
            <a:r>
              <a:rPr lang="en-GB" dirty="0"/>
              <a:t>, but </a:t>
            </a:r>
            <a:r>
              <a:rPr lang="en-GB" dirty="0">
                <a:solidFill>
                  <a:srgbClr val="FF0000"/>
                </a:solidFill>
              </a:rPr>
              <a:t>does not affect long-term remission</a:t>
            </a:r>
            <a:r>
              <a:rPr lang="en-GB" dirty="0"/>
              <a:t> in individuals with single or infrequent </a:t>
            </a:r>
            <a:r>
              <a:rPr lang="en-GB" dirty="0" smtClean="0"/>
              <a:t>seizures.</a:t>
            </a:r>
            <a:endParaRPr lang="en-GB" dirty="0"/>
          </a:p>
        </p:txBody>
      </p:sp>
      <p:pic>
        <p:nvPicPr>
          <p:cNvPr id="4" name="Picture 3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7" name="Picture 2" descr="C:\Users\ljbcmshe\AppData\Local\Microsoft\Windows\Temporary Internet Files\Content.IE5\OEB38LTS\large-pills-box-66.6-14364[1]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24051"/>
            <a:ext cx="3775837" cy="298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-38100"/>
            <a:ext cx="13144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72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Prognostic &amp; </a:t>
            </a:r>
            <a:r>
              <a:rPr lang="en-GB" dirty="0" err="1" smtClean="0"/>
              <a:t>prEDICTIVE</a:t>
            </a:r>
            <a:r>
              <a:rPr lang="en-GB" dirty="0" smtClean="0"/>
              <a:t> models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700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PROGNOSTIC vs. PREDICTIVE FACTORS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Prognostic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GB" dirty="0"/>
              <a:t>“A situation or condition, or a characteristic of a patient, that can be used to </a:t>
            </a:r>
            <a:r>
              <a:rPr lang="en-GB" dirty="0">
                <a:solidFill>
                  <a:schemeClr val="accent2"/>
                </a:solidFill>
              </a:rPr>
              <a:t>estimate the chance of recovery from a disease or the chance of the disease recurring (coming back). </a:t>
            </a:r>
            <a:r>
              <a:rPr lang="en-GB" dirty="0"/>
              <a:t>“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Predictive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/>
            <a:r>
              <a:rPr lang="en-GB" dirty="0"/>
              <a:t>“A condition or finding that can be used to help </a:t>
            </a:r>
            <a:r>
              <a:rPr lang="en-GB" dirty="0">
                <a:solidFill>
                  <a:schemeClr val="accent2"/>
                </a:solidFill>
              </a:rPr>
              <a:t>predict whether a person’s cancer will respond to a specific treatment</a:t>
            </a:r>
            <a:r>
              <a:rPr lang="en-GB" dirty="0"/>
              <a:t>. Predictive factor may also </a:t>
            </a:r>
            <a:r>
              <a:rPr lang="en-GB" dirty="0">
                <a:solidFill>
                  <a:schemeClr val="accent2"/>
                </a:solidFill>
              </a:rPr>
              <a:t>describe something that increases a person’s risk of developing a condition or disease</a:t>
            </a:r>
            <a:r>
              <a:rPr lang="en-GB" dirty="0"/>
              <a:t>.”</a:t>
            </a:r>
          </a:p>
        </p:txBody>
      </p:sp>
      <p:pic>
        <p:nvPicPr>
          <p:cNvPr id="9" name="Picture 8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10242" name="Picture 2" descr="C:\Users\ljbcmshe\AppData\Local\Microsoft\Windows\Temporary Internet Files\Content.IE5\OEB38LTS\scratching head photo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2" y="4489451"/>
            <a:ext cx="814387" cy="197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7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PROGNOSTIC QUESTION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38350"/>
            <a:ext cx="3810000" cy="4286250"/>
          </a:xfrm>
        </p:spPr>
        <p:txBody>
          <a:bodyPr/>
          <a:lstStyle/>
          <a:p>
            <a:pPr marL="0" indent="0"/>
            <a:r>
              <a:rPr lang="en-GB" dirty="0" smtClean="0"/>
              <a:t>Given I have had a seizure, what is the chance I will have another?</a:t>
            </a:r>
            <a:endParaRPr lang="en-GB" dirty="0"/>
          </a:p>
        </p:txBody>
      </p:sp>
      <p:pic>
        <p:nvPicPr>
          <p:cNvPr id="5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1600"/>
            <a:ext cx="44767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 7"/>
          <p:cNvSpPr/>
          <p:nvPr/>
        </p:nvSpPr>
        <p:spPr bwMode="auto">
          <a:xfrm>
            <a:off x="4019550" y="1295400"/>
            <a:ext cx="4286250" cy="325755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71800" y="22860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505200" y="20574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019550" y="18288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12" name="Picture 11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67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PROGNOSTIC MODELLING</a:t>
            </a:r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60699" y="1371600"/>
            <a:ext cx="722260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1733550" y="1600200"/>
            <a:ext cx="5943600" cy="40005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7" name="Picture 6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546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PREDICTIVE QUESTION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76750" y="2057400"/>
            <a:ext cx="3810000" cy="4438650"/>
          </a:xfrm>
        </p:spPr>
        <p:txBody>
          <a:bodyPr/>
          <a:lstStyle/>
          <a:p>
            <a:pPr marL="0" indent="0"/>
            <a:r>
              <a:rPr lang="en-GB" dirty="0" smtClean="0"/>
              <a:t>Given I have had a seizure, will I respond to CBZ?</a:t>
            </a:r>
          </a:p>
        </p:txBody>
      </p:sp>
      <p:pic>
        <p:nvPicPr>
          <p:cNvPr id="11" name="Picture 2" descr="C:\Users\ljbcmshe\AppData\Local\Microsoft\Windows\Temporary Internet Files\Content.IE5\GASLMZ06\Pixel_Person_by_octobarnette[1]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371600"/>
            <a:ext cx="44767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loud 11"/>
          <p:cNvSpPr/>
          <p:nvPr/>
        </p:nvSpPr>
        <p:spPr bwMode="auto">
          <a:xfrm>
            <a:off x="4019550" y="1295400"/>
            <a:ext cx="4286250" cy="325755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71800" y="22860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05200" y="20574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019550" y="18288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16" name="Picture 1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075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2050" name="Picture 2" descr="C:\Users\ljbcmshe\AppData\Local\Microsoft\Windows\Temporary Internet Files\Content.IE5\F5JZ29IA\200px-Hospital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506" y="404664"/>
            <a:ext cx="5344988" cy="53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58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PREDICTIVE MODELLING</a:t>
            </a:r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99" y="1371600"/>
            <a:ext cx="722260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 bwMode="auto">
          <a:xfrm>
            <a:off x="6686550" y="5600700"/>
            <a:ext cx="2476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762750" y="1600200"/>
            <a:ext cx="3409950" cy="40005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10" name="Picture 9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434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ljbcmshe\AppData\Local\Microsoft\Windows\Temporary Internet Files\Content.IE5\GASLMZ06\red-car-1365809519Ds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790575"/>
            <a:ext cx="5857875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9" t="20255" r="31388" b="40694"/>
          <a:stretch/>
        </p:blipFill>
        <p:spPr bwMode="auto">
          <a:xfrm>
            <a:off x="3338512" y="1524000"/>
            <a:ext cx="1464357" cy="133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LVP_UNI_LOGO_Panton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381000"/>
            <a:ext cx="77724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/>
            <a:r>
              <a:rPr lang="en-GB" kern="0" smtClean="0"/>
              <a:t>PROGNOSTIC QUESTION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5867400" y="16764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Given Fred has had a 1</a:t>
            </a:r>
            <a:r>
              <a:rPr lang="en-GB" baseline="30000" dirty="0" smtClean="0"/>
              <a:t>st</a:t>
            </a:r>
            <a:r>
              <a:rPr lang="en-GB" dirty="0" smtClean="0"/>
              <a:t> seizure, </a:t>
            </a:r>
            <a:r>
              <a:rPr lang="en-GB" b="1" dirty="0" smtClean="0">
                <a:solidFill>
                  <a:schemeClr val="accent2"/>
                </a:solidFill>
              </a:rPr>
              <a:t>how long must he refrain from driving</a:t>
            </a:r>
            <a:r>
              <a:rPr lang="en-GB" dirty="0" smtClean="0"/>
              <a:t> until his risk of a seizure is less than 20%?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5147597"/>
            <a:ext cx="6362700" cy="168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685800" y="381000"/>
            <a:ext cx="77724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956700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eaLnBrk="1" hangingPunct="1"/>
            <a:r>
              <a:rPr lang="en-GB" kern="0" smtClean="0"/>
              <a:t>PREDICTIVE QUESTION</a:t>
            </a:r>
            <a:endParaRPr lang="en-GB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Given Fred has had a 1</a:t>
            </a:r>
            <a:r>
              <a:rPr lang="en-GB" baseline="30000" dirty="0" smtClean="0"/>
              <a:t>st</a:t>
            </a:r>
            <a:r>
              <a:rPr lang="en-GB" dirty="0" smtClean="0"/>
              <a:t> seizure, </a:t>
            </a:r>
            <a:r>
              <a:rPr lang="en-GB" b="1" dirty="0" smtClean="0">
                <a:solidFill>
                  <a:schemeClr val="accent2"/>
                </a:solidFill>
              </a:rPr>
              <a:t>does he have refractory epilepsy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57535"/>
            <a:ext cx="8388717" cy="16848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2290" name="Picture 2" descr="C:\Users\ljbcmshe\AppData\Local\Microsoft\Windows\Temporary Internet Files\Content.IE5\F5JZ29IA\hospital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358" y="998020"/>
            <a:ext cx="3901892" cy="292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60349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60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CONCLUSION…</a:t>
            </a: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38200" y="135255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200" kern="0" dirty="0" smtClean="0"/>
              <a:t>Survival analysis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kern="0" dirty="0" smtClean="0"/>
              <a:t>Time to event data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kern="0" dirty="0" smtClean="0"/>
              <a:t>Censoring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kern="0" dirty="0" smtClean="0"/>
              <a:t>Kaplan-Meier curves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kern="0" dirty="0" smtClean="0"/>
              <a:t>Log rank tests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2800" kern="0" dirty="0" smtClean="0"/>
              <a:t>Cox model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sz="2800" kern="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200" kern="0" dirty="0" smtClean="0"/>
              <a:t>Prognostic &amp; predictive models</a:t>
            </a:r>
          </a:p>
        </p:txBody>
      </p:sp>
      <p:pic>
        <p:nvPicPr>
          <p:cNvPr id="5" name="Picture 4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287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pic>
        <p:nvPicPr>
          <p:cNvPr id="5" name="Picture 2" descr="C:\Users\ljbcmshe\AppData\Local\Microsoft\Windows\Temporary Internet Files\Content.IE5\GASLMZ06\Pixel_Person_by_octobarnette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2952750"/>
            <a:ext cx="39052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167" y="1346451"/>
            <a:ext cx="5629667" cy="2298197"/>
          </a:xfrm>
        </p:spPr>
      </p:pic>
    </p:spTree>
    <p:extLst>
      <p:ext uri="{BB962C8B-B14F-4D97-AF65-F5344CB8AC3E}">
        <p14:creationId xmlns:p14="http://schemas.microsoft.com/office/powerpoint/2010/main" val="73180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L.J.Bonnett@LIV.AC.UK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41363" y="1992313"/>
            <a:ext cx="7772400" cy="1500187"/>
          </a:xfrm>
        </p:spPr>
        <p:txBody>
          <a:bodyPr/>
          <a:lstStyle/>
          <a:p>
            <a:pPr algn="ctr"/>
            <a:r>
              <a:rPr lang="en-GB" sz="7200" dirty="0" smtClean="0"/>
              <a:t>Thank you!</a:t>
            </a:r>
            <a:endParaRPr lang="en-GB" sz="7200" dirty="0"/>
          </a:p>
        </p:txBody>
      </p:sp>
      <p:pic>
        <p:nvPicPr>
          <p:cNvPr id="7" name="Picture 6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478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3074" name="Picture 2" descr="C:\Users\ljbcmshe\AppData\Local\Microsoft\Windows\Temporary Internet Files\Content.IE5\OEB38LTS\large-pills-box-66.6-14364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652" y="404664"/>
            <a:ext cx="6444696" cy="50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11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" y="1988842"/>
            <a:ext cx="8820000" cy="2374908"/>
          </a:xfrm>
        </p:spPr>
      </p:pic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cxnSp>
        <p:nvCxnSpPr>
          <p:cNvPr id="45" name="Straight Connector 44"/>
          <p:cNvCxnSpPr/>
          <p:nvPr/>
        </p:nvCxnSpPr>
        <p:spPr bwMode="auto">
          <a:xfrm>
            <a:off x="179512" y="1772816"/>
            <a:ext cx="87129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51" idx="0"/>
          </p:cNvCxnSpPr>
          <p:nvPr/>
        </p:nvCxnSpPr>
        <p:spPr bwMode="auto">
          <a:xfrm flipH="1">
            <a:off x="148530" y="1772816"/>
            <a:ext cx="30982" cy="2974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51" idx="25"/>
          </p:cNvCxnSpPr>
          <p:nvPr/>
        </p:nvCxnSpPr>
        <p:spPr bwMode="auto">
          <a:xfrm>
            <a:off x="8892480" y="1772816"/>
            <a:ext cx="0" cy="29930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Freeform 50"/>
          <p:cNvSpPr/>
          <p:nvPr/>
        </p:nvSpPr>
        <p:spPr bwMode="auto">
          <a:xfrm>
            <a:off x="148530" y="4632548"/>
            <a:ext cx="8743950" cy="1028700"/>
          </a:xfrm>
          <a:custGeom>
            <a:avLst/>
            <a:gdLst>
              <a:gd name="connsiteX0" fmla="*/ 0 w 8743950"/>
              <a:gd name="connsiteY0" fmla="*/ 114300 h 1028700"/>
              <a:gd name="connsiteX1" fmla="*/ 590550 w 8743950"/>
              <a:gd name="connsiteY1" fmla="*/ 38100 h 1028700"/>
              <a:gd name="connsiteX2" fmla="*/ 1047750 w 8743950"/>
              <a:gd name="connsiteY2" fmla="*/ 190500 h 1028700"/>
              <a:gd name="connsiteX3" fmla="*/ 1352550 w 8743950"/>
              <a:gd name="connsiteY3" fmla="*/ 19050 h 1028700"/>
              <a:gd name="connsiteX4" fmla="*/ 2019300 w 8743950"/>
              <a:gd name="connsiteY4" fmla="*/ 190500 h 1028700"/>
              <a:gd name="connsiteX5" fmla="*/ 2209800 w 8743950"/>
              <a:gd name="connsiteY5" fmla="*/ 38100 h 1028700"/>
              <a:gd name="connsiteX6" fmla="*/ 2743200 w 8743950"/>
              <a:gd name="connsiteY6" fmla="*/ 209550 h 1028700"/>
              <a:gd name="connsiteX7" fmla="*/ 2876550 w 8743950"/>
              <a:gd name="connsiteY7" fmla="*/ 57150 h 1028700"/>
              <a:gd name="connsiteX8" fmla="*/ 3352800 w 8743950"/>
              <a:gd name="connsiteY8" fmla="*/ 285750 h 1028700"/>
              <a:gd name="connsiteX9" fmla="*/ 3524250 w 8743950"/>
              <a:gd name="connsiteY9" fmla="*/ 76200 h 1028700"/>
              <a:gd name="connsiteX10" fmla="*/ 3771900 w 8743950"/>
              <a:gd name="connsiteY10" fmla="*/ 247650 h 1028700"/>
              <a:gd name="connsiteX11" fmla="*/ 4210050 w 8743950"/>
              <a:gd name="connsiteY11" fmla="*/ 95250 h 1028700"/>
              <a:gd name="connsiteX12" fmla="*/ 4476750 w 8743950"/>
              <a:gd name="connsiteY12" fmla="*/ 285750 h 1028700"/>
              <a:gd name="connsiteX13" fmla="*/ 4857750 w 8743950"/>
              <a:gd name="connsiteY13" fmla="*/ 114300 h 1028700"/>
              <a:gd name="connsiteX14" fmla="*/ 5086350 w 8743950"/>
              <a:gd name="connsiteY14" fmla="*/ 304800 h 1028700"/>
              <a:gd name="connsiteX15" fmla="*/ 5524500 w 8743950"/>
              <a:gd name="connsiteY15" fmla="*/ 133350 h 1028700"/>
              <a:gd name="connsiteX16" fmla="*/ 5962650 w 8743950"/>
              <a:gd name="connsiteY16" fmla="*/ 285750 h 1028700"/>
              <a:gd name="connsiteX17" fmla="*/ 6324600 w 8743950"/>
              <a:gd name="connsiteY17" fmla="*/ 76200 h 1028700"/>
              <a:gd name="connsiteX18" fmla="*/ 6629400 w 8743950"/>
              <a:gd name="connsiteY18" fmla="*/ 342900 h 1028700"/>
              <a:gd name="connsiteX19" fmla="*/ 6991350 w 8743950"/>
              <a:gd name="connsiteY19" fmla="*/ 57150 h 1028700"/>
              <a:gd name="connsiteX20" fmla="*/ 7219950 w 8743950"/>
              <a:gd name="connsiteY20" fmla="*/ 285750 h 1028700"/>
              <a:gd name="connsiteX21" fmla="*/ 7753350 w 8743950"/>
              <a:gd name="connsiteY21" fmla="*/ 171450 h 1028700"/>
              <a:gd name="connsiteX22" fmla="*/ 7943850 w 8743950"/>
              <a:gd name="connsiteY22" fmla="*/ 400050 h 1028700"/>
              <a:gd name="connsiteX23" fmla="*/ 8191500 w 8743950"/>
              <a:gd name="connsiteY23" fmla="*/ 0 h 1028700"/>
              <a:gd name="connsiteX24" fmla="*/ 8477250 w 8743950"/>
              <a:gd name="connsiteY24" fmla="*/ 323850 h 1028700"/>
              <a:gd name="connsiteX25" fmla="*/ 8743950 w 8743950"/>
              <a:gd name="connsiteY25" fmla="*/ 133350 h 1028700"/>
              <a:gd name="connsiteX26" fmla="*/ 8667750 w 8743950"/>
              <a:gd name="connsiteY26" fmla="*/ 990600 h 1028700"/>
              <a:gd name="connsiteX27" fmla="*/ 190500 w 8743950"/>
              <a:gd name="connsiteY27" fmla="*/ 1028700 h 1028700"/>
              <a:gd name="connsiteX28" fmla="*/ 0 w 8743950"/>
              <a:gd name="connsiteY28" fmla="*/ 11430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743950" h="1028700">
                <a:moveTo>
                  <a:pt x="0" y="114300"/>
                </a:moveTo>
                <a:lnTo>
                  <a:pt x="590550" y="38100"/>
                </a:lnTo>
                <a:lnTo>
                  <a:pt x="1047750" y="190500"/>
                </a:lnTo>
                <a:lnTo>
                  <a:pt x="1352550" y="19050"/>
                </a:lnTo>
                <a:lnTo>
                  <a:pt x="2019300" y="190500"/>
                </a:lnTo>
                <a:lnTo>
                  <a:pt x="2209800" y="38100"/>
                </a:lnTo>
                <a:lnTo>
                  <a:pt x="2743200" y="209550"/>
                </a:lnTo>
                <a:lnTo>
                  <a:pt x="2876550" y="57150"/>
                </a:lnTo>
                <a:lnTo>
                  <a:pt x="3352800" y="285750"/>
                </a:lnTo>
                <a:lnTo>
                  <a:pt x="3524250" y="76200"/>
                </a:lnTo>
                <a:lnTo>
                  <a:pt x="3771900" y="247650"/>
                </a:lnTo>
                <a:lnTo>
                  <a:pt x="4210050" y="95250"/>
                </a:lnTo>
                <a:lnTo>
                  <a:pt x="4476750" y="285750"/>
                </a:lnTo>
                <a:lnTo>
                  <a:pt x="4857750" y="114300"/>
                </a:lnTo>
                <a:lnTo>
                  <a:pt x="5086350" y="304800"/>
                </a:lnTo>
                <a:lnTo>
                  <a:pt x="5524500" y="133350"/>
                </a:lnTo>
                <a:lnTo>
                  <a:pt x="5962650" y="285750"/>
                </a:lnTo>
                <a:lnTo>
                  <a:pt x="6324600" y="76200"/>
                </a:lnTo>
                <a:lnTo>
                  <a:pt x="6629400" y="342900"/>
                </a:lnTo>
                <a:lnTo>
                  <a:pt x="6991350" y="57150"/>
                </a:lnTo>
                <a:lnTo>
                  <a:pt x="7219950" y="285750"/>
                </a:lnTo>
                <a:lnTo>
                  <a:pt x="7753350" y="171450"/>
                </a:lnTo>
                <a:lnTo>
                  <a:pt x="7943850" y="400050"/>
                </a:lnTo>
                <a:lnTo>
                  <a:pt x="8191500" y="0"/>
                </a:lnTo>
                <a:lnTo>
                  <a:pt x="8477250" y="323850"/>
                </a:lnTo>
                <a:lnTo>
                  <a:pt x="8743950" y="133350"/>
                </a:lnTo>
                <a:lnTo>
                  <a:pt x="8667750" y="990600"/>
                </a:lnTo>
                <a:lnTo>
                  <a:pt x="190500" y="1028700"/>
                </a:lnTo>
                <a:lnTo>
                  <a:pt x="0" y="11430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954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7" y="2060848"/>
            <a:ext cx="8334187" cy="244827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 bwMode="auto">
          <a:xfrm>
            <a:off x="395536" y="4438650"/>
            <a:ext cx="8039100" cy="1447800"/>
          </a:xfrm>
          <a:custGeom>
            <a:avLst/>
            <a:gdLst>
              <a:gd name="connsiteX0" fmla="*/ 0 w 8039100"/>
              <a:gd name="connsiteY0" fmla="*/ 0 h 1447800"/>
              <a:gd name="connsiteX1" fmla="*/ 533400 w 8039100"/>
              <a:gd name="connsiteY1" fmla="*/ 533400 h 1447800"/>
              <a:gd name="connsiteX2" fmla="*/ 1390650 w 8039100"/>
              <a:gd name="connsiteY2" fmla="*/ 171450 h 1447800"/>
              <a:gd name="connsiteX3" fmla="*/ 2305050 w 8039100"/>
              <a:gd name="connsiteY3" fmla="*/ 552450 h 1447800"/>
              <a:gd name="connsiteX4" fmla="*/ 3219450 w 8039100"/>
              <a:gd name="connsiteY4" fmla="*/ 190500 h 1447800"/>
              <a:gd name="connsiteX5" fmla="*/ 3905250 w 8039100"/>
              <a:gd name="connsiteY5" fmla="*/ 590550 h 1447800"/>
              <a:gd name="connsiteX6" fmla="*/ 4857750 w 8039100"/>
              <a:gd name="connsiteY6" fmla="*/ 228600 h 1447800"/>
              <a:gd name="connsiteX7" fmla="*/ 5543550 w 8039100"/>
              <a:gd name="connsiteY7" fmla="*/ 590550 h 1447800"/>
              <a:gd name="connsiteX8" fmla="*/ 6038850 w 8039100"/>
              <a:gd name="connsiteY8" fmla="*/ 266700 h 1447800"/>
              <a:gd name="connsiteX9" fmla="*/ 7048500 w 8039100"/>
              <a:gd name="connsiteY9" fmla="*/ 552450 h 1447800"/>
              <a:gd name="connsiteX10" fmla="*/ 7620000 w 8039100"/>
              <a:gd name="connsiteY10" fmla="*/ 266700 h 1447800"/>
              <a:gd name="connsiteX11" fmla="*/ 8039100 w 8039100"/>
              <a:gd name="connsiteY11" fmla="*/ 476250 h 1447800"/>
              <a:gd name="connsiteX12" fmla="*/ 7924800 w 8039100"/>
              <a:gd name="connsiteY12" fmla="*/ 1447800 h 1447800"/>
              <a:gd name="connsiteX13" fmla="*/ 133350 w 8039100"/>
              <a:gd name="connsiteY13" fmla="*/ 1428750 h 1447800"/>
              <a:gd name="connsiteX14" fmla="*/ 0 w 8039100"/>
              <a:gd name="connsiteY14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39100" h="1447800">
                <a:moveTo>
                  <a:pt x="0" y="0"/>
                </a:moveTo>
                <a:lnTo>
                  <a:pt x="533400" y="533400"/>
                </a:lnTo>
                <a:lnTo>
                  <a:pt x="1390650" y="171450"/>
                </a:lnTo>
                <a:lnTo>
                  <a:pt x="2305050" y="552450"/>
                </a:lnTo>
                <a:lnTo>
                  <a:pt x="3219450" y="190500"/>
                </a:lnTo>
                <a:lnTo>
                  <a:pt x="3905250" y="590550"/>
                </a:lnTo>
                <a:lnTo>
                  <a:pt x="4857750" y="228600"/>
                </a:lnTo>
                <a:lnTo>
                  <a:pt x="5543550" y="590550"/>
                </a:lnTo>
                <a:lnTo>
                  <a:pt x="6038850" y="266700"/>
                </a:lnTo>
                <a:lnTo>
                  <a:pt x="7048500" y="552450"/>
                </a:lnTo>
                <a:lnTo>
                  <a:pt x="7620000" y="266700"/>
                </a:lnTo>
                <a:lnTo>
                  <a:pt x="8039100" y="476250"/>
                </a:lnTo>
                <a:lnTo>
                  <a:pt x="7924800" y="1447800"/>
                </a:lnTo>
                <a:lnTo>
                  <a:pt x="133350" y="142875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8" name="Straight Connector 7"/>
          <p:cNvCxnSpPr>
            <a:endCxn id="6" idx="0"/>
          </p:cNvCxnSpPr>
          <p:nvPr/>
        </p:nvCxnSpPr>
        <p:spPr bwMode="auto">
          <a:xfrm>
            <a:off x="395536" y="1844824"/>
            <a:ext cx="0" cy="25938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6" idx="11"/>
          </p:cNvCxnSpPr>
          <p:nvPr/>
        </p:nvCxnSpPr>
        <p:spPr bwMode="auto">
          <a:xfrm flipH="1">
            <a:off x="8434636" y="1915294"/>
            <a:ext cx="10344" cy="29996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419100" y="800100"/>
            <a:ext cx="8039100" cy="1219200"/>
          </a:xfrm>
          <a:custGeom>
            <a:avLst/>
            <a:gdLst>
              <a:gd name="connsiteX0" fmla="*/ 0 w 8039100"/>
              <a:gd name="connsiteY0" fmla="*/ 1047750 h 1219200"/>
              <a:gd name="connsiteX1" fmla="*/ 533400 w 8039100"/>
              <a:gd name="connsiteY1" fmla="*/ 1143000 h 1219200"/>
              <a:gd name="connsiteX2" fmla="*/ 1619250 w 8039100"/>
              <a:gd name="connsiteY2" fmla="*/ 1028700 h 1219200"/>
              <a:gd name="connsiteX3" fmla="*/ 1847850 w 8039100"/>
              <a:gd name="connsiteY3" fmla="*/ 1181100 h 1219200"/>
              <a:gd name="connsiteX4" fmla="*/ 2762250 w 8039100"/>
              <a:gd name="connsiteY4" fmla="*/ 1028700 h 1219200"/>
              <a:gd name="connsiteX5" fmla="*/ 3181350 w 8039100"/>
              <a:gd name="connsiteY5" fmla="*/ 1219200 h 1219200"/>
              <a:gd name="connsiteX6" fmla="*/ 3543300 w 8039100"/>
              <a:gd name="connsiteY6" fmla="*/ 876300 h 1219200"/>
              <a:gd name="connsiteX7" fmla="*/ 4019550 w 8039100"/>
              <a:gd name="connsiteY7" fmla="*/ 1200150 h 1219200"/>
              <a:gd name="connsiteX8" fmla="*/ 4400550 w 8039100"/>
              <a:gd name="connsiteY8" fmla="*/ 952500 h 1219200"/>
              <a:gd name="connsiteX9" fmla="*/ 4895850 w 8039100"/>
              <a:gd name="connsiteY9" fmla="*/ 1181100 h 1219200"/>
              <a:gd name="connsiteX10" fmla="*/ 5295900 w 8039100"/>
              <a:gd name="connsiteY10" fmla="*/ 1009650 h 1219200"/>
              <a:gd name="connsiteX11" fmla="*/ 5753100 w 8039100"/>
              <a:gd name="connsiteY11" fmla="*/ 1219200 h 1219200"/>
              <a:gd name="connsiteX12" fmla="*/ 6248400 w 8039100"/>
              <a:gd name="connsiteY12" fmla="*/ 914400 h 1219200"/>
              <a:gd name="connsiteX13" fmla="*/ 6667500 w 8039100"/>
              <a:gd name="connsiteY13" fmla="*/ 1200150 h 1219200"/>
              <a:gd name="connsiteX14" fmla="*/ 7372350 w 8039100"/>
              <a:gd name="connsiteY14" fmla="*/ 876300 h 1219200"/>
              <a:gd name="connsiteX15" fmla="*/ 7581900 w 8039100"/>
              <a:gd name="connsiteY15" fmla="*/ 1181100 h 1219200"/>
              <a:gd name="connsiteX16" fmla="*/ 8039100 w 8039100"/>
              <a:gd name="connsiteY16" fmla="*/ 1123950 h 1219200"/>
              <a:gd name="connsiteX17" fmla="*/ 6934200 w 8039100"/>
              <a:gd name="connsiteY17" fmla="*/ 0 h 1219200"/>
              <a:gd name="connsiteX18" fmla="*/ 742950 w 8039100"/>
              <a:gd name="connsiteY18" fmla="*/ 38100 h 1219200"/>
              <a:gd name="connsiteX19" fmla="*/ 0 w 8039100"/>
              <a:gd name="connsiteY19" fmla="*/ 104775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39100" h="1219200">
                <a:moveTo>
                  <a:pt x="0" y="1047750"/>
                </a:moveTo>
                <a:lnTo>
                  <a:pt x="533400" y="1143000"/>
                </a:lnTo>
                <a:lnTo>
                  <a:pt x="1619250" y="1028700"/>
                </a:lnTo>
                <a:lnTo>
                  <a:pt x="1847850" y="1181100"/>
                </a:lnTo>
                <a:lnTo>
                  <a:pt x="2762250" y="1028700"/>
                </a:lnTo>
                <a:lnTo>
                  <a:pt x="3181350" y="1219200"/>
                </a:lnTo>
                <a:lnTo>
                  <a:pt x="3543300" y="876300"/>
                </a:lnTo>
                <a:lnTo>
                  <a:pt x="4019550" y="1200150"/>
                </a:lnTo>
                <a:lnTo>
                  <a:pt x="4400550" y="952500"/>
                </a:lnTo>
                <a:lnTo>
                  <a:pt x="4895850" y="1181100"/>
                </a:lnTo>
                <a:lnTo>
                  <a:pt x="5295900" y="1009650"/>
                </a:lnTo>
                <a:lnTo>
                  <a:pt x="5753100" y="1219200"/>
                </a:lnTo>
                <a:lnTo>
                  <a:pt x="6248400" y="914400"/>
                </a:lnTo>
                <a:lnTo>
                  <a:pt x="6667500" y="1200150"/>
                </a:lnTo>
                <a:lnTo>
                  <a:pt x="7372350" y="876300"/>
                </a:lnTo>
                <a:lnTo>
                  <a:pt x="7581900" y="1181100"/>
                </a:lnTo>
                <a:lnTo>
                  <a:pt x="8039100" y="1123950"/>
                </a:lnTo>
                <a:lnTo>
                  <a:pt x="6934200" y="0"/>
                </a:lnTo>
                <a:lnTo>
                  <a:pt x="742950" y="38100"/>
                </a:lnTo>
                <a:lnTo>
                  <a:pt x="0" y="104775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987824" y="2420888"/>
            <a:ext cx="403244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115616" y="2852936"/>
            <a:ext cx="18722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491880" y="2852936"/>
            <a:ext cx="49427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04048" y="4077072"/>
            <a:ext cx="34305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39552" y="4438650"/>
            <a:ext cx="5760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1069404" y="4134222"/>
            <a:ext cx="7319020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LVP_UNI_LOGO_Panto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Survival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Time to event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Censoring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Kaplan-Meier curves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Log rank 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Cox model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Prognostic &amp; predictive models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640960" cy="685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cap="all" dirty="0" smtClean="0"/>
              <a:t>Time-To-Event Data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66850"/>
            <a:ext cx="7772400" cy="4810844"/>
          </a:xfrm>
        </p:spPr>
        <p:txBody>
          <a:bodyPr/>
          <a:lstStyle/>
          <a:p>
            <a:pPr algn="just" eaLnBrk="1" hangingPunct="1">
              <a:lnSpc>
                <a:spcPct val="93000"/>
              </a:lnSpc>
              <a:buSzPct val="45000"/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The </a:t>
            </a:r>
            <a:r>
              <a:rPr lang="en-GB" sz="2400" dirty="0" smtClean="0">
                <a:solidFill>
                  <a:schemeClr val="accent2"/>
                </a:solidFill>
              </a:rPr>
              <a:t>event</a:t>
            </a:r>
            <a:r>
              <a:rPr lang="en-GB" sz="2400" dirty="0" smtClean="0"/>
              <a:t> might be: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discharge from hospital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weaning of a breast-fed infant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recurrence of tumour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remission of a disease	</a:t>
            </a:r>
            <a:r>
              <a:rPr lang="en-GB" sz="2400" i="1" dirty="0" smtClean="0"/>
              <a:t>etc</a:t>
            </a:r>
            <a:r>
              <a:rPr lang="en-GB" sz="2400" dirty="0" smtClean="0"/>
              <a:t>.</a:t>
            </a:r>
          </a:p>
          <a:p>
            <a:pPr algn="just" eaLnBrk="1" hangingPunct="1">
              <a:buSzPct val="45000"/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1600" dirty="0" smtClean="0"/>
          </a:p>
          <a:p>
            <a:pPr algn="just" eaLnBrk="1" hangingPunct="1">
              <a:buSzPct val="45000"/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The time </a:t>
            </a:r>
            <a:r>
              <a:rPr lang="en-GB" sz="2400" dirty="0" smtClean="0">
                <a:solidFill>
                  <a:schemeClr val="accent2"/>
                </a:solidFill>
              </a:rPr>
              <a:t>starting point </a:t>
            </a:r>
            <a:r>
              <a:rPr lang="en-GB" sz="2400" dirty="0" smtClean="0"/>
              <a:t>might be: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time of diagnosis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time of surgery</a:t>
            </a:r>
          </a:p>
          <a:p>
            <a:pPr algn="just" eaLnBrk="1" hangingPunct="1">
              <a:buSzPct val="45000"/>
              <a:buFont typeface="StarSymbol" charset="0"/>
              <a:buChar char="●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time of entrance into the study </a:t>
            </a:r>
            <a:r>
              <a:rPr lang="en-GB" sz="2400" i="1" dirty="0" smtClean="0"/>
              <a:t>etc</a:t>
            </a:r>
            <a:r>
              <a:rPr lang="en-GB" sz="2400" dirty="0" smtClean="0"/>
              <a:t>.</a:t>
            </a:r>
          </a:p>
        </p:txBody>
      </p:sp>
      <p:pic>
        <p:nvPicPr>
          <p:cNvPr id="33796" name="Picture 4" descr="C:\Documents and Settings\ljbcmshe\Local Settings\Temporary Internet Files\Content.IE5\GKLTYN03\MC9000787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3276" y="2552700"/>
            <a:ext cx="2598329" cy="1989467"/>
          </a:xfrm>
          <a:prstGeom prst="rect">
            <a:avLst/>
          </a:prstGeom>
          <a:noFill/>
        </p:spPr>
      </p:pic>
      <p:pic>
        <p:nvPicPr>
          <p:cNvPr id="6" name="Picture 5" descr="LVP_UNI_LOGO_Panton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022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1149</Words>
  <Application>Microsoft Macintosh PowerPoint</Application>
  <PresentationFormat>On-screen Show (4:3)</PresentationFormat>
  <Paragraphs>197</Paragraphs>
  <Slides>45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Blank Presentation</vt:lpstr>
      <vt:lpstr>Equation</vt:lpstr>
      <vt:lpstr>Mtb Graph</vt:lpstr>
      <vt:lpstr>PowerPoint Presentation</vt:lpstr>
      <vt:lpstr>UNDERSTANDING SURVIVAL ANALYSIS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Time-To-Event Data</vt:lpstr>
      <vt:lpstr>FOR FRED…</vt:lpstr>
      <vt:lpstr>Censoring</vt:lpstr>
      <vt:lpstr>Kaplan-Meier Curves</vt:lpstr>
      <vt:lpstr>PowerPoint Presentation</vt:lpstr>
      <vt:lpstr>PowerPoint Presentation</vt:lpstr>
      <vt:lpstr>Log-Rank Test</vt:lpstr>
      <vt:lpstr>Hazard Ratio</vt:lpstr>
      <vt:lpstr>PowerPoint Presentation</vt:lpstr>
      <vt:lpstr>PowerPoint Presentation</vt:lpstr>
      <vt:lpstr>Modelling Survival</vt:lpstr>
      <vt:lpstr>PowerPoint Presentation</vt:lpstr>
      <vt:lpstr>Cox Regression Modelling</vt:lpstr>
      <vt:lpstr>InterpretatioN</vt:lpstr>
      <vt:lpstr>Interpretation for binary variable</vt:lpstr>
      <vt:lpstr>Interpretation for binary variable</vt:lpstr>
      <vt:lpstr>Interpretation for continuous variable</vt:lpstr>
      <vt:lpstr>Interpretation for continuous variable</vt:lpstr>
      <vt:lpstr>Interpretation for categorical variable</vt:lpstr>
      <vt:lpstr>Interpretation for categorical variable</vt:lpstr>
      <vt:lpstr>Interpretation for categorical variable</vt:lpstr>
      <vt:lpstr>BACK TO FRED…</vt:lpstr>
      <vt:lpstr>Assumptions of the Cox model</vt:lpstr>
      <vt:lpstr>PowerPoint Presentation</vt:lpstr>
      <vt:lpstr>PowerPoint Presentation</vt:lpstr>
      <vt:lpstr>BACK TO FRED…</vt:lpstr>
      <vt:lpstr>Prognostic &amp; prEDICTIVE models</vt:lpstr>
      <vt:lpstr>PROGNOSTIC vs. PREDICTIVE FACTORS</vt:lpstr>
      <vt:lpstr>PROGNOSTIC QUESTION</vt:lpstr>
      <vt:lpstr>PROGNOSTIC MODELLING</vt:lpstr>
      <vt:lpstr>PREDICTIVE QUESTION</vt:lpstr>
      <vt:lpstr>PREDICTIVE MODELLING</vt:lpstr>
      <vt:lpstr>PowerPoint Presentation</vt:lpstr>
      <vt:lpstr>PowerPoint Presentation</vt:lpstr>
      <vt:lpstr>IN CONCLUSION…</vt:lpstr>
      <vt:lpstr>ACKNOWLEDGEMENTS</vt:lpstr>
      <vt:lpstr>L.J.Bonnett@LIV.AC.UK</vt:lpstr>
    </vt:vector>
  </TitlesOfParts>
  <Company>Krusty Morris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Krusty Morris</dc:creator>
  <cp:lastModifiedBy>Alastair Duncan</cp:lastModifiedBy>
  <cp:revision>229</cp:revision>
  <dcterms:created xsi:type="dcterms:W3CDTF">2007-01-16T13:11:17Z</dcterms:created>
  <dcterms:modified xsi:type="dcterms:W3CDTF">2015-05-13T13:17:36Z</dcterms:modified>
</cp:coreProperties>
</file>