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61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67CF-1A57-4C8C-A787-A20CAA0DCC2C}" type="datetimeFigureOut">
              <a:rPr lang="en-GB" smtClean="0"/>
              <a:t>17/05/2015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C2DC-299A-41C0-B86E-591894990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512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67CF-1A57-4C8C-A787-A20CAA0DCC2C}" type="datetimeFigureOut">
              <a:rPr lang="en-GB" smtClean="0"/>
              <a:t>17/05/2015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C2DC-299A-41C0-B86E-591894990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592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67CF-1A57-4C8C-A787-A20CAA0DCC2C}" type="datetimeFigureOut">
              <a:rPr lang="en-GB" smtClean="0"/>
              <a:t>17/05/2015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C2DC-299A-41C0-B86E-591894990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43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67CF-1A57-4C8C-A787-A20CAA0DCC2C}" type="datetimeFigureOut">
              <a:rPr lang="en-GB" smtClean="0"/>
              <a:t>17/05/2015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C2DC-299A-41C0-B86E-591894990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99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67CF-1A57-4C8C-A787-A20CAA0DCC2C}" type="datetimeFigureOut">
              <a:rPr lang="en-GB" smtClean="0"/>
              <a:t>17/05/2015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C2DC-299A-41C0-B86E-591894990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46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67CF-1A57-4C8C-A787-A20CAA0DCC2C}" type="datetimeFigureOut">
              <a:rPr lang="en-GB" smtClean="0"/>
              <a:t>17/05/2015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C2DC-299A-41C0-B86E-591894990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78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67CF-1A57-4C8C-A787-A20CAA0DCC2C}" type="datetimeFigureOut">
              <a:rPr lang="en-GB" smtClean="0"/>
              <a:t>17/05/2015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C2DC-299A-41C0-B86E-591894990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67CF-1A57-4C8C-A787-A20CAA0DCC2C}" type="datetimeFigureOut">
              <a:rPr lang="en-GB" smtClean="0"/>
              <a:t>17/05/2015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C2DC-299A-41C0-B86E-591894990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38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67CF-1A57-4C8C-A787-A20CAA0DCC2C}" type="datetimeFigureOut">
              <a:rPr lang="en-GB" smtClean="0"/>
              <a:t>17/05/2015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C2DC-299A-41C0-B86E-591894990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081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67CF-1A57-4C8C-A787-A20CAA0DCC2C}" type="datetimeFigureOut">
              <a:rPr lang="en-GB" smtClean="0"/>
              <a:t>17/05/2015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C2DC-299A-41C0-B86E-591894990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144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67CF-1A57-4C8C-A787-A20CAA0DCC2C}" type="datetimeFigureOut">
              <a:rPr lang="en-GB" smtClean="0"/>
              <a:t>17/05/2015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C2DC-299A-41C0-B86E-591894990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88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167CF-1A57-4C8C-A787-A20CAA0DCC2C}" type="datetimeFigureOut">
              <a:rPr lang="en-GB" smtClean="0"/>
              <a:t>17/05/2015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BC2DC-299A-41C0-B86E-591894990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7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1517883"/>
            <a:ext cx="84255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Developing </a:t>
            </a:r>
            <a:r>
              <a:rPr lang="en-US" sz="2400" b="1" dirty="0"/>
              <a:t>a</a:t>
            </a:r>
            <a:r>
              <a:rPr lang="en-US" sz="2400" b="1" dirty="0" smtClean="0"/>
              <a:t> National Critical Care Clinical Research Network:</a:t>
            </a:r>
          </a:p>
          <a:p>
            <a:r>
              <a:rPr lang="en-US" sz="2000" dirty="0"/>
              <a:t>w</a:t>
            </a:r>
            <a:r>
              <a:rPr lang="en-US" sz="2000" dirty="0" smtClean="0"/>
              <a:t>hat’s in it for trainees?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371703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2420888"/>
            <a:ext cx="499277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Paul Dark</a:t>
            </a:r>
            <a:endParaRPr lang="en-GB" sz="2000" dirty="0" smtClean="0"/>
          </a:p>
          <a:p>
            <a:r>
              <a:rPr lang="en-GB" dirty="0" smtClean="0"/>
              <a:t>Associate Professor,</a:t>
            </a:r>
          </a:p>
          <a:p>
            <a:r>
              <a:rPr lang="en-GB" dirty="0" smtClean="0"/>
              <a:t>Faculty of </a:t>
            </a:r>
            <a:r>
              <a:rPr lang="en-GB" dirty="0" smtClean="0"/>
              <a:t>Medical </a:t>
            </a:r>
            <a:r>
              <a:rPr lang="en-GB" dirty="0" smtClean="0"/>
              <a:t>and Human Sciences,</a:t>
            </a:r>
          </a:p>
          <a:p>
            <a:r>
              <a:rPr lang="en-GB" dirty="0" smtClean="0"/>
              <a:t>University of Manchester</a:t>
            </a:r>
          </a:p>
          <a:p>
            <a:endParaRPr lang="en-GB" dirty="0"/>
          </a:p>
          <a:p>
            <a:r>
              <a:rPr lang="en-GB" dirty="0" smtClean="0"/>
              <a:t>Academic Director, Acute Tissue Injury and Trauma,</a:t>
            </a:r>
          </a:p>
          <a:p>
            <a:r>
              <a:rPr lang="en-GB" dirty="0" smtClean="0"/>
              <a:t>Manchester Academic Health Science Centre</a:t>
            </a:r>
          </a:p>
          <a:p>
            <a:endParaRPr lang="en-GB" dirty="0"/>
          </a:p>
          <a:p>
            <a:r>
              <a:rPr lang="en-GB" dirty="0" smtClean="0"/>
              <a:t>Honorary NHS Consultant,</a:t>
            </a:r>
          </a:p>
          <a:p>
            <a:r>
              <a:rPr lang="en-GB" dirty="0" smtClean="0"/>
              <a:t>Critical Care Medicine,</a:t>
            </a:r>
          </a:p>
          <a:p>
            <a:r>
              <a:rPr lang="en-GB" dirty="0" smtClean="0"/>
              <a:t>Salford Royal NHS Foundation Trust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8640"/>
            <a:ext cx="2520900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17232"/>
            <a:ext cx="561662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28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1412776"/>
            <a:ext cx="7200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Costing trials/studies</a:t>
            </a:r>
          </a:p>
          <a:p>
            <a:r>
              <a:rPr lang="en-GB" sz="2400" dirty="0" smtClean="0"/>
              <a:t> </a:t>
            </a:r>
            <a:endParaRPr lang="en-GB" sz="2400" dirty="0"/>
          </a:p>
          <a:p>
            <a:r>
              <a:rPr lang="en-GB" sz="2400" dirty="0" smtClean="0"/>
              <a:t>Maximising </a:t>
            </a:r>
            <a:r>
              <a:rPr lang="en-GB" sz="2400" dirty="0"/>
              <a:t>recruitment </a:t>
            </a:r>
          </a:p>
          <a:p>
            <a:r>
              <a:rPr lang="en-GB" dirty="0"/>
              <a:t>–Site selection </a:t>
            </a:r>
          </a:p>
          <a:p>
            <a:r>
              <a:rPr lang="en-GB" dirty="0"/>
              <a:t>–Co-enrolment </a:t>
            </a:r>
          </a:p>
          <a:p>
            <a:r>
              <a:rPr lang="en-GB" dirty="0"/>
              <a:t>–Trial coordination </a:t>
            </a:r>
            <a:endParaRPr lang="en-GB" dirty="0" smtClean="0"/>
          </a:p>
          <a:p>
            <a:endParaRPr lang="en-GB" sz="2400" dirty="0"/>
          </a:p>
          <a:p>
            <a:r>
              <a:rPr lang="en-GB" sz="2400" dirty="0" smtClean="0"/>
              <a:t>Patient </a:t>
            </a:r>
            <a:r>
              <a:rPr lang="en-GB" sz="2400" dirty="0"/>
              <a:t>Access to </a:t>
            </a:r>
            <a:r>
              <a:rPr lang="en-GB" sz="2400" dirty="0" smtClean="0"/>
              <a:t>Research</a:t>
            </a:r>
          </a:p>
          <a:p>
            <a:endParaRPr lang="en-GB" sz="2400" dirty="0"/>
          </a:p>
          <a:p>
            <a:r>
              <a:rPr lang="en-GB" sz="2400" dirty="0" smtClean="0"/>
              <a:t>External branding of UK Critical Care research for </a:t>
            </a:r>
            <a:r>
              <a:rPr lang="en-GB" sz="2400" dirty="0" err="1" smtClean="0"/>
              <a:t>DoH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International </a:t>
            </a:r>
            <a:r>
              <a:rPr lang="en-GB" sz="2400" dirty="0"/>
              <a:t>Collaboration 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</a:rPr>
              <a:t>UK Critical Care Research Forum</a:t>
            </a:r>
          </a:p>
          <a:p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</a:rPr>
              <a:t>Research leadership for ‘Leadership Forum’</a:t>
            </a:r>
            <a:endParaRPr lang="en-GB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6733" y="548680"/>
            <a:ext cx="5429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Key Specialty Group Achievements </a:t>
            </a:r>
          </a:p>
        </p:txBody>
      </p:sp>
    </p:spTree>
    <p:extLst>
      <p:ext uri="{BB962C8B-B14F-4D97-AF65-F5344CB8AC3E}">
        <p14:creationId xmlns:p14="http://schemas.microsoft.com/office/powerpoint/2010/main" val="284298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48245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25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061"/>
            <a:ext cx="9144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95" y="1664543"/>
            <a:ext cx="694372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171" y="1268760"/>
            <a:ext cx="5490333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45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36476"/>
            <a:ext cx="505777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76672"/>
            <a:ext cx="7369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Reorganisation 2014 + further ‘refinement’ 2015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4588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508586"/>
            <a:ext cx="83529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Structure </a:t>
            </a:r>
            <a:r>
              <a:rPr lang="en-GB" sz="2000" b="1" dirty="0"/>
              <a:t>and Process </a:t>
            </a:r>
            <a:endParaRPr lang="en-GB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Maintaining </a:t>
            </a:r>
            <a:r>
              <a:rPr lang="en-GB" sz="2000" dirty="0"/>
              <a:t>communication </a:t>
            </a:r>
          </a:p>
          <a:p>
            <a:r>
              <a:rPr lang="en-GB" sz="2000" dirty="0" smtClean="0"/>
              <a:t>          –</a:t>
            </a:r>
            <a:r>
              <a:rPr lang="en-GB" sz="2000" dirty="0"/>
              <a:t>Clinician time; expanding </a:t>
            </a:r>
            <a:r>
              <a:rPr lang="en-GB" sz="2000" dirty="0" smtClean="0"/>
              <a:t>geographies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Developing </a:t>
            </a:r>
            <a:r>
              <a:rPr lang="en-GB" sz="2000" dirty="0"/>
              <a:t>research leaders </a:t>
            </a:r>
            <a:r>
              <a:rPr lang="en-GB" sz="2000" i="1" dirty="0"/>
              <a:t>and deliverers </a:t>
            </a:r>
            <a:r>
              <a:rPr lang="en-GB" sz="2000" dirty="0"/>
              <a:t>for the future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Recognising </a:t>
            </a:r>
            <a:r>
              <a:rPr lang="en-GB" sz="2000" dirty="0"/>
              <a:t>complexity </a:t>
            </a:r>
          </a:p>
          <a:p>
            <a:r>
              <a:rPr lang="en-GB" sz="2000" dirty="0" smtClean="0"/>
              <a:t>          –</a:t>
            </a:r>
            <a:r>
              <a:rPr lang="en-GB" sz="2000" dirty="0"/>
              <a:t>Recruitment, delivering interventions, and measuring </a:t>
            </a:r>
            <a:r>
              <a:rPr lang="en-GB" sz="2000" dirty="0" smtClean="0"/>
              <a:t>process/outcomes 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Getting </a:t>
            </a:r>
            <a:r>
              <a:rPr lang="en-GB" sz="2000" dirty="0"/>
              <a:t>“right patient into right study at right time” (7 day working; 24/7 recruitment)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‘Improve quality for lower costs’</a:t>
            </a:r>
            <a:endParaRPr lang="en-GB" sz="2000" dirty="0"/>
          </a:p>
          <a:p>
            <a:endParaRPr lang="en-GB" sz="2000" dirty="0"/>
          </a:p>
          <a:p>
            <a:r>
              <a:rPr lang="en-GB" sz="2000" b="1" dirty="0"/>
              <a:t>Outcomes </a:t>
            </a:r>
            <a:endParaRPr lang="en-GB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Smarter </a:t>
            </a:r>
            <a:r>
              <a:rPr lang="en-GB" sz="2000" dirty="0"/>
              <a:t>trial design methodologies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More </a:t>
            </a:r>
            <a:r>
              <a:rPr lang="en-GB" sz="2000" dirty="0"/>
              <a:t>efficient research design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Understanding </a:t>
            </a:r>
            <a:r>
              <a:rPr lang="en-GB" sz="2000" dirty="0"/>
              <a:t>cost-effectiveness better for the critically ill population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Delivering </a:t>
            </a:r>
            <a:r>
              <a:rPr lang="en-GB" sz="2000" dirty="0"/>
              <a:t>for the entire “critical care patient pathway”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5656" y="529516"/>
            <a:ext cx="6123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Acknowledged </a:t>
            </a:r>
            <a:r>
              <a:rPr lang="en-GB" sz="2800" b="1" dirty="0"/>
              <a:t>challenges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149863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7827" y="1844824"/>
            <a:ext cx="6701450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Stability and continuity for Critical Care Research Network</a:t>
            </a:r>
          </a:p>
          <a:p>
            <a:endParaRPr lang="en-GB" sz="2000" dirty="0"/>
          </a:p>
          <a:p>
            <a:r>
              <a:rPr lang="en-GB" sz="2000" dirty="0" smtClean="0"/>
              <a:t>Deliver Critical Care Research branding for </a:t>
            </a:r>
            <a:r>
              <a:rPr lang="en-GB" sz="2000" dirty="0" err="1" smtClean="0"/>
              <a:t>DoH</a:t>
            </a:r>
            <a:r>
              <a:rPr lang="en-GB" sz="2000" dirty="0" smtClean="0"/>
              <a:t> and specialty</a:t>
            </a:r>
          </a:p>
          <a:p>
            <a:endParaRPr lang="en-GB" sz="2000" dirty="0"/>
          </a:p>
          <a:p>
            <a:r>
              <a:rPr lang="en-GB" sz="2000" dirty="0" smtClean="0"/>
              <a:t>Maintain specialty identity while improving resource efficiency</a:t>
            </a:r>
          </a:p>
          <a:p>
            <a:endParaRPr lang="en-GB" sz="2000" dirty="0"/>
          </a:p>
          <a:p>
            <a:r>
              <a:rPr lang="en-GB" sz="2000" dirty="0" smtClean="0"/>
              <a:t>Grow international collaboration</a:t>
            </a:r>
          </a:p>
          <a:p>
            <a:endParaRPr lang="en-GB" sz="2000" dirty="0"/>
          </a:p>
          <a:p>
            <a:r>
              <a:rPr lang="en-GB" sz="2000" dirty="0" smtClean="0"/>
              <a:t>Establish improved commercial portfolio</a:t>
            </a:r>
            <a:endParaRPr lang="en-GB" sz="2000" dirty="0"/>
          </a:p>
          <a:p>
            <a:r>
              <a:rPr lang="en-GB" sz="2000" dirty="0" smtClean="0"/>
              <a:t>	- </a:t>
            </a:r>
            <a:r>
              <a:rPr lang="en-GB" sz="2000" dirty="0" err="1" smtClean="0"/>
              <a:t>Pharam</a:t>
            </a:r>
            <a:endParaRPr lang="en-GB" sz="2000" dirty="0" smtClean="0"/>
          </a:p>
          <a:p>
            <a:r>
              <a:rPr lang="en-GB" sz="2000" dirty="0"/>
              <a:t>	</a:t>
            </a:r>
            <a:r>
              <a:rPr lang="en-GB" sz="2000" dirty="0" smtClean="0"/>
              <a:t>- Life Sciences and </a:t>
            </a:r>
            <a:r>
              <a:rPr lang="en-GB" sz="2000" dirty="0" err="1" smtClean="0"/>
              <a:t>MedTech</a:t>
            </a:r>
            <a:r>
              <a:rPr lang="en-GB" sz="2000" dirty="0" smtClean="0"/>
              <a:t> Industries</a:t>
            </a:r>
          </a:p>
          <a:p>
            <a:endParaRPr lang="en-GB" sz="2000" dirty="0"/>
          </a:p>
          <a:p>
            <a:r>
              <a:rPr lang="en-GB" sz="2000" b="1" dirty="0" smtClean="0">
                <a:solidFill>
                  <a:srgbClr val="FF0000"/>
                </a:solidFill>
              </a:rPr>
              <a:t>Trainee ‘involvement’ in research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0793" y="836712"/>
            <a:ext cx="4893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New leadership from June 2015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04352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412776"/>
            <a:ext cx="6429375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519063"/>
            <a:ext cx="8929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Improve opportunity and access for formal academic training in </a:t>
            </a:r>
            <a:r>
              <a:rPr lang="en-GB" sz="2400" b="1" dirty="0" err="1" smtClean="0"/>
              <a:t>ICM</a:t>
            </a:r>
            <a:r>
              <a:rPr lang="en-GB" sz="2400" b="1" dirty="0" smtClean="0"/>
              <a:t>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76161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955" y="3501008"/>
            <a:ext cx="458152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47095"/>
            <a:ext cx="27622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548680"/>
            <a:ext cx="82707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How could a research delivery network support access</a:t>
            </a:r>
          </a:p>
          <a:p>
            <a:r>
              <a:rPr lang="en-GB" sz="2800" b="1" dirty="0" smtClean="0"/>
              <a:t>to a research curriculum in specialist training?</a:t>
            </a:r>
            <a:endParaRPr lang="en-GB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32689" y="1859340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 smtClean="0"/>
              <a:t>?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340590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628800"/>
            <a:ext cx="633670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Acknowledgments:</a:t>
            </a:r>
          </a:p>
          <a:p>
            <a:endParaRPr lang="en-GB" dirty="0"/>
          </a:p>
          <a:p>
            <a:r>
              <a:rPr lang="en-GB" sz="2000" dirty="0" smtClean="0"/>
              <a:t>Professor Tim Walsh</a:t>
            </a:r>
          </a:p>
          <a:p>
            <a:r>
              <a:rPr lang="en-GB" sz="2000" dirty="0" smtClean="0"/>
              <a:t>Critical Care Medicine</a:t>
            </a:r>
          </a:p>
          <a:p>
            <a:r>
              <a:rPr lang="en-GB" sz="2000" dirty="0" smtClean="0"/>
              <a:t>University of Edinburgh</a:t>
            </a:r>
          </a:p>
          <a:p>
            <a:r>
              <a:rPr lang="en-GB" sz="2000" dirty="0" err="1" smtClean="0"/>
              <a:t>NIHR</a:t>
            </a:r>
            <a:r>
              <a:rPr lang="en-GB" sz="2000" dirty="0" smtClean="0"/>
              <a:t> </a:t>
            </a:r>
            <a:r>
              <a:rPr lang="en-GB" sz="2000" dirty="0" err="1" smtClean="0"/>
              <a:t>CRN</a:t>
            </a:r>
            <a:r>
              <a:rPr lang="en-GB" sz="2000" dirty="0" smtClean="0"/>
              <a:t> National Specialty Lead, Critical Care (2008-15)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7483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10720"/>
            <a:ext cx="7567294" cy="610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8640"/>
            <a:ext cx="2520900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33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140677" y="36514"/>
            <a:ext cx="8881697" cy="6810375"/>
            <a:chOff x="140677" y="36514"/>
            <a:chExt cx="8881697" cy="6810375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367812" y="403226"/>
              <a:ext cx="2196611" cy="206375"/>
            </a:xfrm>
            <a:prstGeom prst="rect">
              <a:avLst/>
            </a:prstGeom>
            <a:solidFill>
              <a:srgbClr val="99FF33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200" u="none">
                  <a:cs typeface="Arial" pitchFamily="34" charset="0"/>
                </a:rPr>
                <a:t>Basic Research</a:t>
              </a:r>
            </a:p>
          </p:txBody>
        </p:sp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312128" y="3095626"/>
              <a:ext cx="2088173" cy="474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en-GB" b="1" u="none">
                  <a:solidFill>
                    <a:schemeClr val="accent2"/>
                  </a:solidFill>
                  <a:cs typeface="Arial" pitchFamily="34" charset="0"/>
                </a:rPr>
                <a:t>National Institute</a:t>
              </a:r>
              <a:br>
                <a:rPr lang="en-GB" b="1" u="none">
                  <a:solidFill>
                    <a:schemeClr val="accent2"/>
                  </a:solidFill>
                  <a:cs typeface="Arial" pitchFamily="34" charset="0"/>
                </a:rPr>
              </a:br>
              <a:r>
                <a:rPr lang="en-GB" b="1" u="none">
                  <a:solidFill>
                    <a:schemeClr val="accent2"/>
                  </a:solidFill>
                  <a:cs typeface="Arial" pitchFamily="34" charset="0"/>
                </a:rPr>
                <a:t>for Health Research</a:t>
              </a:r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6139962" y="1574801"/>
              <a:ext cx="2882412" cy="1006475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sz="1000" u="none">
                  <a:cs typeface="Arial" pitchFamily="34" charset="0"/>
                </a:rPr>
                <a:t>This pathway covers the full range of interventions - pharmaceuticals, biologicals, biotechnologies, procedures, therapies and practices - for the full range of health and health care delivery - prevention, detection, diagnosis, prognosis, treatment, care.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170235" y="1935163"/>
              <a:ext cx="2820865" cy="392112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400" u="none">
                  <a:cs typeface="Arial" pitchFamily="34" charset="0"/>
                </a:rPr>
                <a:t>Patient Safety and Quality</a:t>
              </a:r>
              <a:br>
                <a:rPr lang="en-GB" sz="1400" u="none">
                  <a:cs typeface="Arial" pitchFamily="34" charset="0"/>
                </a:rPr>
              </a:br>
              <a:r>
                <a:rPr lang="en-GB" sz="1400" u="none">
                  <a:cs typeface="Arial" pitchFamily="34" charset="0"/>
                </a:rPr>
                <a:t>Research Centres</a:t>
              </a: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593731" y="2778126"/>
              <a:ext cx="2491154" cy="24447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400" u="none">
                  <a:cs typeface="Arial" pitchFamily="34" charset="0"/>
                </a:rPr>
                <a:t>Research for Patient Benefit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908789" y="3302000"/>
              <a:ext cx="2558562" cy="42545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400" u="none">
                  <a:cs typeface="Arial" pitchFamily="34" charset="0"/>
                </a:rPr>
                <a:t>Programme Grants for</a:t>
              </a:r>
              <a:br>
                <a:rPr lang="en-GB" sz="1400" u="none">
                  <a:cs typeface="Arial" pitchFamily="34" charset="0"/>
                </a:rPr>
              </a:br>
              <a:r>
                <a:rPr lang="en-GB" sz="1400" u="none">
                  <a:cs typeface="Arial" pitchFamily="34" charset="0"/>
                </a:rPr>
                <a:t>Applied Research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336682" y="4275139"/>
              <a:ext cx="2669931" cy="29527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400" u="none">
                  <a:cs typeface="Arial" pitchFamily="34" charset="0"/>
                </a:rPr>
                <a:t>Health Technology Assessment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029559" y="1108076"/>
              <a:ext cx="2961542" cy="23812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400" u="none">
                  <a:cs typeface="Arial" pitchFamily="34" charset="0"/>
                </a:rPr>
                <a:t>Invention for Innovation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986705" y="6326188"/>
              <a:ext cx="1439008" cy="258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>
                <a:lnSpc>
                  <a:spcPct val="90000"/>
                </a:lnSpc>
              </a:pPr>
              <a:r>
                <a:rPr lang="en-GB" sz="1400" b="1" u="none">
                  <a:cs typeface="Arial" pitchFamily="34" charset="0"/>
                </a:rPr>
                <a:t>Primary</a:t>
              </a:r>
              <a:r>
                <a:rPr lang="en-GB" sz="1400" b="1" u="none">
                  <a:solidFill>
                    <a:srgbClr val="FF9900"/>
                  </a:solidFill>
                  <a:cs typeface="Arial" pitchFamily="34" charset="0"/>
                </a:rPr>
                <a:t> </a:t>
              </a:r>
              <a:r>
                <a:rPr lang="en-GB" sz="1400" b="1" u="none">
                  <a:cs typeface="Arial" pitchFamily="34" charset="0"/>
                </a:rPr>
                <a:t>Care Trusts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6394939" y="6337301"/>
              <a:ext cx="2265485" cy="238125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GB" sz="1200" u="none">
                  <a:cs typeface="Arial" pitchFamily="34" charset="0"/>
                </a:rPr>
                <a:t>Healthcare Commissioning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5172808" y="6564314"/>
              <a:ext cx="1439008" cy="28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>
                <a:lnSpc>
                  <a:spcPct val="90000"/>
                </a:lnSpc>
              </a:pPr>
              <a:r>
                <a:rPr lang="en-GB" sz="1400" b="1" u="none">
                  <a:cs typeface="Arial" pitchFamily="34" charset="0"/>
                </a:rPr>
                <a:t>NHS Providers</a:t>
              </a: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6585439" y="6589714"/>
              <a:ext cx="2217127" cy="231775"/>
            </a:xfrm>
            <a:prstGeom prst="rect">
              <a:avLst/>
            </a:prstGeom>
            <a:solidFill>
              <a:srgbClr val="FF3300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200" u="none">
                  <a:cs typeface="Arial" pitchFamily="34" charset="0"/>
                </a:rPr>
                <a:t>Patient Care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2309447" y="2338389"/>
              <a:ext cx="2687515" cy="42862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400" u="none">
                  <a:cs typeface="Arial" pitchFamily="34" charset="0"/>
                </a:rPr>
                <a:t>Research for Innovation,</a:t>
              </a:r>
              <a:br>
                <a:rPr lang="en-GB" sz="1400" u="none">
                  <a:cs typeface="Arial" pitchFamily="34" charset="0"/>
                </a:rPr>
              </a:br>
              <a:r>
                <a:rPr lang="en-GB" sz="1400" u="none">
                  <a:cs typeface="Arial" pitchFamily="34" charset="0"/>
                </a:rPr>
                <a:t>Speculation &amp; Creativity</a:t>
              </a: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2036885" y="5368926"/>
              <a:ext cx="24955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>
                <a:lnSpc>
                  <a:spcPct val="90000"/>
                </a:lnSpc>
              </a:pPr>
              <a:r>
                <a:rPr lang="en-GB" sz="1400" b="1" u="none">
                  <a:cs typeface="Arial" pitchFamily="34" charset="0"/>
                </a:rPr>
                <a:t>National Institute for Health &amp; Clinical Excellence</a:t>
              </a: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4579328" y="5373688"/>
              <a:ext cx="3260480" cy="239712"/>
            </a:xfrm>
            <a:prstGeom prst="rect">
              <a:avLst/>
            </a:prstGeom>
            <a:solidFill>
              <a:srgbClr val="9999FF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200" u="none">
                  <a:cs typeface="Arial" pitchFamily="34" charset="0"/>
                </a:rPr>
                <a:t>Guidance on Health &amp; Healthcare</a:t>
              </a: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2070589" y="5832475"/>
              <a:ext cx="3732334" cy="2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>
                <a:lnSpc>
                  <a:spcPct val="90000"/>
                </a:lnSpc>
              </a:pPr>
              <a:r>
                <a:rPr lang="en-GB" sz="1400" b="1" u="none">
                  <a:cs typeface="Arial" pitchFamily="34" charset="0"/>
                </a:rPr>
                <a:t>NHS Institute for Innovation &amp; Improvement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5776547" y="5856289"/>
              <a:ext cx="2349012" cy="219075"/>
            </a:xfrm>
            <a:prstGeom prst="rect">
              <a:avLst/>
            </a:prstGeom>
            <a:solidFill>
              <a:srgbClr val="FFFF66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200" u="none">
                  <a:cs typeface="Arial" pitchFamily="34" charset="0"/>
                </a:rPr>
                <a:t>Support for the NHS</a:t>
              </a:r>
            </a:p>
          </p:txBody>
        </p:sp>
        <p:grpSp>
          <p:nvGrpSpPr>
            <p:cNvPr id="19" name="Group 19"/>
            <p:cNvGrpSpPr>
              <a:grpSpLocks/>
            </p:cNvGrpSpPr>
            <p:nvPr/>
          </p:nvGrpSpPr>
          <p:grpSpPr bwMode="auto">
            <a:xfrm>
              <a:off x="1529862" y="5146675"/>
              <a:ext cx="6132635" cy="215900"/>
              <a:chOff x="964" y="3350"/>
              <a:chExt cx="3437" cy="136"/>
            </a:xfrm>
          </p:grpSpPr>
          <p:sp>
            <p:nvSpPr>
              <p:cNvPr id="20" name="Rectangle 20"/>
              <p:cNvSpPr>
                <a:spLocks noChangeArrowheads="1"/>
              </p:cNvSpPr>
              <p:nvPr/>
            </p:nvSpPr>
            <p:spPr bwMode="auto">
              <a:xfrm>
                <a:off x="964" y="3373"/>
                <a:ext cx="1365" cy="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>
                  <a:lnSpc>
                    <a:spcPct val="90000"/>
                  </a:lnSpc>
                </a:pPr>
                <a:r>
                  <a:rPr lang="en-GB" sz="1400" b="1" u="none">
                    <a:cs typeface="Arial" pitchFamily="34" charset="0"/>
                  </a:rPr>
                  <a:t>NHS Purchasing &amp; Supplies Agency</a:t>
                </a:r>
              </a:p>
            </p:txBody>
          </p:sp>
          <p:sp>
            <p:nvSpPr>
              <p:cNvPr id="21" name="Rectangle 21"/>
              <p:cNvSpPr>
                <a:spLocks noChangeArrowheads="1"/>
              </p:cNvSpPr>
              <p:nvPr/>
            </p:nvSpPr>
            <p:spPr bwMode="auto">
              <a:xfrm>
                <a:off x="2310" y="3350"/>
                <a:ext cx="2091" cy="136"/>
              </a:xfrm>
              <a:prstGeom prst="rect">
                <a:avLst/>
              </a:prstGeom>
              <a:solidFill>
                <a:srgbClr val="CCCC00"/>
              </a:soli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sz="1200" u="none">
                    <a:cs typeface="Arial" pitchFamily="34" charset="0"/>
                  </a:rPr>
                  <a:t>Centre for Evidence-based Purchasing</a:t>
                </a:r>
              </a:p>
            </p:txBody>
          </p:sp>
        </p:grp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3223847" y="4006851"/>
              <a:ext cx="2669931" cy="25717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400" u="none">
                  <a:cs typeface="Arial" pitchFamily="34" charset="0"/>
                </a:rPr>
                <a:t>Service Delivery &amp; Organisation</a:t>
              </a: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3385039" y="4576764"/>
              <a:ext cx="3618035" cy="28257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400" u="none">
                  <a:cs typeface="Arial" pitchFamily="34" charset="0"/>
                </a:rPr>
                <a:t>Collabs for Ldrshp in Appl Hlth Res and Care</a:t>
              </a: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3487615" y="4867276"/>
              <a:ext cx="4081097" cy="2698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400" u="none">
                  <a:cs typeface="Arial" pitchFamily="34" charset="0"/>
                </a:rPr>
                <a:t>Ctr for Reviews &amp; Dissemination, Cochrane, TARs</a:t>
              </a: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2633297" y="5605464"/>
              <a:ext cx="2363665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>
                <a:lnSpc>
                  <a:spcPct val="90000"/>
                </a:lnSpc>
              </a:pPr>
              <a:r>
                <a:rPr lang="en-GB" sz="1400" b="1" u="none">
                  <a:cs typeface="Arial" pitchFamily="34" charset="0"/>
                </a:rPr>
                <a:t>NHS Evidence</a:t>
              </a: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5042389" y="5626101"/>
              <a:ext cx="2964473" cy="220663"/>
            </a:xfrm>
            <a:prstGeom prst="rect">
              <a:avLst/>
            </a:prstGeom>
            <a:solidFill>
              <a:srgbClr val="9999FF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200" u="none">
                  <a:cs typeface="Arial" pitchFamily="34" charset="0"/>
                </a:rPr>
                <a:t>Access to Evidence</a:t>
              </a: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1022839" y="615950"/>
              <a:ext cx="2171700" cy="217488"/>
            </a:xfrm>
            <a:prstGeom prst="rect">
              <a:avLst/>
            </a:prstGeom>
            <a:solidFill>
              <a:srgbClr val="99FF33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200" u="none">
                  <a:cs typeface="Arial" pitchFamily="34" charset="0"/>
                </a:rPr>
                <a:t>Development Pathway Funding</a:t>
              </a: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413239" y="785813"/>
              <a:ext cx="553915" cy="217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en-GB" sz="1400" b="1" u="none">
                  <a:cs typeface="Arial" pitchFamily="34" charset="0"/>
                </a:rPr>
                <a:t>MRC</a:t>
              </a: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2170235" y="1646238"/>
              <a:ext cx="2820865" cy="277812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400" u="none">
                  <a:cs typeface="Arial" pitchFamily="34" charset="0"/>
                </a:rPr>
                <a:t>Biomedical Research Units</a:t>
              </a:r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2170235" y="1357313"/>
              <a:ext cx="2820865" cy="277812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400" u="none">
                  <a:cs typeface="Arial" pitchFamily="34" charset="0"/>
                </a:rPr>
                <a:t>Biomedical Research Centres</a:t>
              </a:r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3030415" y="3738564"/>
              <a:ext cx="2555631" cy="25717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400" u="none">
                  <a:cs typeface="Arial" pitchFamily="34" charset="0"/>
                </a:rPr>
                <a:t>Public Health Research</a:t>
              </a:r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2772508" y="3033714"/>
              <a:ext cx="2507274" cy="25717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400" u="none">
                  <a:cs typeface="Arial" pitchFamily="34" charset="0"/>
                </a:rPr>
                <a:t>Health Services Research</a:t>
              </a: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4526574" y="6075363"/>
              <a:ext cx="1439008" cy="258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>
                <a:lnSpc>
                  <a:spcPct val="90000"/>
                </a:lnSpc>
              </a:pPr>
              <a:r>
                <a:rPr lang="en-GB" sz="1400" b="1" u="none">
                  <a:cs typeface="Arial" pitchFamily="34" charset="0"/>
                </a:rPr>
                <a:t>Strategic Health Authorities</a:t>
              </a:r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5953859" y="6086476"/>
              <a:ext cx="2492619" cy="238125"/>
            </a:xfrm>
            <a:prstGeom prst="rect">
              <a:avLst/>
            </a:prstGeom>
            <a:solidFill>
              <a:srgbClr val="63CB63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200" u="none">
                  <a:cs typeface="Arial" pitchFamily="34" charset="0"/>
                </a:rPr>
                <a:t>Duty of Innovation</a:t>
              </a:r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1487366" y="838200"/>
              <a:ext cx="2385646" cy="26828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200" u="none">
                <a:cs typeface="Arial" pitchFamily="34" charset="0"/>
              </a:endParaRPr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1545981" y="882651"/>
              <a:ext cx="2266950" cy="176213"/>
            </a:xfrm>
            <a:prstGeom prst="rect">
              <a:avLst/>
            </a:prstGeom>
            <a:solidFill>
              <a:srgbClr val="99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200" u="none">
                  <a:cs typeface="Arial" pitchFamily="34" charset="0"/>
                </a:rPr>
                <a:t>Efficacy &amp; Mechanism Evaluation</a:t>
              </a:r>
            </a:p>
          </p:txBody>
        </p:sp>
        <p:grpSp>
          <p:nvGrpSpPr>
            <p:cNvPr id="37" name="Group 37"/>
            <p:cNvGrpSpPr>
              <a:grpSpLocks/>
            </p:cNvGrpSpPr>
            <p:nvPr/>
          </p:nvGrpSpPr>
          <p:grpSpPr bwMode="auto">
            <a:xfrm>
              <a:off x="140677" y="36514"/>
              <a:ext cx="8869974" cy="346075"/>
              <a:chOff x="149" y="863"/>
              <a:chExt cx="5587" cy="299"/>
            </a:xfrm>
          </p:grpSpPr>
          <p:sp>
            <p:nvSpPr>
              <p:cNvPr id="38" name="AutoShape 38"/>
              <p:cNvSpPr>
                <a:spLocks noChangeArrowheads="1"/>
              </p:cNvSpPr>
              <p:nvPr/>
            </p:nvSpPr>
            <p:spPr bwMode="auto">
              <a:xfrm>
                <a:off x="149" y="865"/>
                <a:ext cx="1664" cy="297"/>
              </a:xfrm>
              <a:prstGeom prst="chevron">
                <a:avLst>
                  <a:gd name="adj" fmla="val 140067"/>
                </a:avLst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sz="1600" u="none" dirty="0">
                    <a:solidFill>
                      <a:schemeClr val="bg1"/>
                    </a:solidFill>
                    <a:latin typeface="Arial Black" pitchFamily="34" charset="0"/>
                    <a:cs typeface="Arial" pitchFamily="34" charset="0"/>
                  </a:rPr>
                  <a:t>        INVENTION</a:t>
                </a:r>
              </a:p>
            </p:txBody>
          </p:sp>
          <p:sp>
            <p:nvSpPr>
              <p:cNvPr id="39" name="AutoShape 39"/>
              <p:cNvSpPr>
                <a:spLocks noChangeArrowheads="1"/>
              </p:cNvSpPr>
              <p:nvPr/>
            </p:nvSpPr>
            <p:spPr bwMode="auto">
              <a:xfrm>
                <a:off x="1457" y="865"/>
                <a:ext cx="1664" cy="297"/>
              </a:xfrm>
              <a:prstGeom prst="chevron">
                <a:avLst>
                  <a:gd name="adj" fmla="val 140067"/>
                </a:avLst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sz="1600" u="none">
                    <a:solidFill>
                      <a:schemeClr val="bg1"/>
                    </a:solidFill>
                    <a:latin typeface="Arial Black" pitchFamily="34" charset="0"/>
                    <a:cs typeface="Arial" pitchFamily="34" charset="0"/>
                  </a:rPr>
                  <a:t>          EVALUATION  </a:t>
                </a:r>
              </a:p>
            </p:txBody>
          </p:sp>
          <p:sp>
            <p:nvSpPr>
              <p:cNvPr id="40" name="AutoShape 40"/>
              <p:cNvSpPr>
                <a:spLocks noChangeArrowheads="1"/>
              </p:cNvSpPr>
              <p:nvPr/>
            </p:nvSpPr>
            <p:spPr bwMode="auto">
              <a:xfrm>
                <a:off x="2764" y="865"/>
                <a:ext cx="1664" cy="297"/>
              </a:xfrm>
              <a:prstGeom prst="chevron">
                <a:avLst>
                  <a:gd name="adj" fmla="val 140067"/>
                </a:avLst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sz="1600" u="none">
                    <a:solidFill>
                      <a:schemeClr val="bg1"/>
                    </a:solidFill>
                    <a:latin typeface="Arial Black" pitchFamily="34" charset="0"/>
                    <a:cs typeface="Arial" pitchFamily="34" charset="0"/>
                  </a:rPr>
                  <a:t>     ADOPTION</a:t>
                </a:r>
              </a:p>
            </p:txBody>
          </p:sp>
          <p:sp>
            <p:nvSpPr>
              <p:cNvPr id="41" name="AutoShape 41"/>
              <p:cNvSpPr>
                <a:spLocks noChangeArrowheads="1"/>
              </p:cNvSpPr>
              <p:nvPr/>
            </p:nvSpPr>
            <p:spPr bwMode="auto">
              <a:xfrm>
                <a:off x="4072" y="863"/>
                <a:ext cx="1664" cy="297"/>
              </a:xfrm>
              <a:prstGeom prst="chevron">
                <a:avLst>
                  <a:gd name="adj" fmla="val 140067"/>
                </a:avLst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sz="1600" u="none">
                    <a:solidFill>
                      <a:schemeClr val="bg1"/>
                    </a:solidFill>
                    <a:latin typeface="Arial Black" pitchFamily="34" charset="0"/>
                    <a:cs typeface="Arial" pitchFamily="34" charset="0"/>
                  </a:rPr>
                  <a:t>     DIFFUSION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710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8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66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64827" cy="642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10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490811"/>
            <a:ext cx="645795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9229" y="601524"/>
            <a:ext cx="7146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Developing a balanced </a:t>
            </a:r>
            <a:r>
              <a:rPr lang="en-GB" sz="2800" b="1" dirty="0" err="1" smtClean="0"/>
              <a:t>NIHR</a:t>
            </a:r>
            <a:r>
              <a:rPr lang="en-GB" sz="2800" b="1" dirty="0" smtClean="0"/>
              <a:t>-adopted portfolio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22193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481013"/>
            <a:ext cx="78295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4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452438"/>
            <a:ext cx="769620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65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4838"/>
            <a:ext cx="74676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96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459</Words>
  <Application>Microsoft Office PowerPoint</Application>
  <PresentationFormat>On-screen Show (4:3)</PresentationFormat>
  <Paragraphs>107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Dark</dc:creator>
  <cp:lastModifiedBy>Paul Dark</cp:lastModifiedBy>
  <cp:revision>25</cp:revision>
  <dcterms:created xsi:type="dcterms:W3CDTF">2015-05-17T09:43:29Z</dcterms:created>
  <dcterms:modified xsi:type="dcterms:W3CDTF">2015-05-17T22:36:14Z</dcterms:modified>
</cp:coreProperties>
</file>