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6" r:id="rId4"/>
    <p:sldId id="288" r:id="rId5"/>
    <p:sldId id="289" r:id="rId6"/>
    <p:sldId id="260" r:id="rId7"/>
    <p:sldId id="262" r:id="rId8"/>
    <p:sldId id="261" r:id="rId9"/>
    <p:sldId id="263" r:id="rId10"/>
    <p:sldId id="264" r:id="rId11"/>
    <p:sldId id="281" r:id="rId12"/>
    <p:sldId id="265" r:id="rId13"/>
    <p:sldId id="266" r:id="rId14"/>
    <p:sldId id="267" r:id="rId15"/>
    <p:sldId id="285" r:id="rId16"/>
    <p:sldId id="282" r:id="rId17"/>
    <p:sldId id="283" r:id="rId18"/>
    <p:sldId id="268" r:id="rId19"/>
    <p:sldId id="269" r:id="rId20"/>
    <p:sldId id="270" r:id="rId21"/>
    <p:sldId id="272" r:id="rId22"/>
    <p:sldId id="273" r:id="rId23"/>
    <p:sldId id="271" r:id="rId24"/>
    <p:sldId id="274" r:id="rId25"/>
    <p:sldId id="275" r:id="rId26"/>
    <p:sldId id="276" r:id="rId27"/>
    <p:sldId id="278" r:id="rId28"/>
    <p:sldId id="277" r:id="rId29"/>
    <p:sldId id="279" r:id="rId30"/>
    <p:sldId id="284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2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Centres Open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'[Sepsis biomarker Costings2016-04.xlsx]Recruitment'!$C$8:$C$9</c:f>
              <c:strCache>
                <c:ptCount val="2"/>
                <c:pt idx="0">
                  <c:v>Centres Open
cumulative</c:v>
                </c:pt>
              </c:strCache>
            </c:strRef>
          </c:tx>
          <c:marker>
            <c:symbol val="none"/>
          </c:marker>
          <c:val>
            <c:numRef>
              <c:f>'[Sepsis biomarker Costings2016-04.xlsx]Recruitment'!$C$10:$C$33</c:f>
              <c:numCache>
                <c:formatCode>General</c:formatCode>
                <c:ptCount val="24"/>
                <c:pt idx="0">
                  <c:v>4</c:v>
                </c:pt>
                <c:pt idx="1">
                  <c:v>9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19</c:v>
                </c:pt>
                <c:pt idx="11">
                  <c:v>21</c:v>
                </c:pt>
                <c:pt idx="12">
                  <c:v>23</c:v>
                </c:pt>
                <c:pt idx="13">
                  <c:v>25</c:v>
                </c:pt>
                <c:pt idx="14">
                  <c:v>27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EB-414F-9592-7F85CA591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907704"/>
        <c:axId val="196906528"/>
      </c:lineChart>
      <c:catAx>
        <c:axId val="196907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196906528"/>
        <c:crosses val="autoZero"/>
        <c:auto val="1"/>
        <c:lblAlgn val="ctr"/>
        <c:lblOffset val="100"/>
        <c:noMultiLvlLbl val="0"/>
      </c:catAx>
      <c:valAx>
        <c:axId val="196906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open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6907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Planned Recruitment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'[Sepsis biomarker Costings2016-04.xlsx]Recruitment'!$E$9</c:f>
              <c:strCache>
                <c:ptCount val="1"/>
                <c:pt idx="0">
                  <c:v>Cumulative</c:v>
                </c:pt>
              </c:strCache>
            </c:strRef>
          </c:tx>
          <c:marker>
            <c:symbol val="none"/>
          </c:marker>
          <c:val>
            <c:numRef>
              <c:f>'[Sepsis biomarker Costings2016-04.xlsx]Recruitment'!$E$10:$E$39</c:f>
              <c:numCache>
                <c:formatCode>0</c:formatCode>
                <c:ptCount val="30"/>
                <c:pt idx="0">
                  <c:v>16.399999999999999</c:v>
                </c:pt>
                <c:pt idx="1">
                  <c:v>53.3</c:v>
                </c:pt>
                <c:pt idx="2">
                  <c:v>102.5</c:v>
                </c:pt>
                <c:pt idx="3">
                  <c:v>151.69999999999999</c:v>
                </c:pt>
                <c:pt idx="4">
                  <c:v>200.89999999999998</c:v>
                </c:pt>
                <c:pt idx="5">
                  <c:v>250.09999999999997</c:v>
                </c:pt>
                <c:pt idx="6">
                  <c:v>299.29999999999995</c:v>
                </c:pt>
                <c:pt idx="7">
                  <c:v>352.59999999999997</c:v>
                </c:pt>
                <c:pt idx="8">
                  <c:v>414.09999999999997</c:v>
                </c:pt>
                <c:pt idx="9">
                  <c:v>483.79999999999995</c:v>
                </c:pt>
                <c:pt idx="10">
                  <c:v>561.69999999999993</c:v>
                </c:pt>
                <c:pt idx="11">
                  <c:v>647.79999999999995</c:v>
                </c:pt>
                <c:pt idx="12">
                  <c:v>742.09999999999991</c:v>
                </c:pt>
                <c:pt idx="13">
                  <c:v>844.59999999999991</c:v>
                </c:pt>
                <c:pt idx="14">
                  <c:v>955.3</c:v>
                </c:pt>
                <c:pt idx="15">
                  <c:v>1078.3</c:v>
                </c:pt>
                <c:pt idx="16">
                  <c:v>1201.3</c:v>
                </c:pt>
                <c:pt idx="17">
                  <c:v>1324.3</c:v>
                </c:pt>
                <c:pt idx="18">
                  <c:v>1447.3</c:v>
                </c:pt>
                <c:pt idx="19">
                  <c:v>1570.3</c:v>
                </c:pt>
                <c:pt idx="20">
                  <c:v>1693.3</c:v>
                </c:pt>
                <c:pt idx="21">
                  <c:v>1816.3</c:v>
                </c:pt>
                <c:pt idx="22">
                  <c:v>1939.3</c:v>
                </c:pt>
                <c:pt idx="23">
                  <c:v>2062.2999999999997</c:v>
                </c:pt>
                <c:pt idx="24">
                  <c:v>2185.2999999999997</c:v>
                </c:pt>
                <c:pt idx="25">
                  <c:v>2308.2999999999997</c:v>
                </c:pt>
                <c:pt idx="26">
                  <c:v>2431.2999999999997</c:v>
                </c:pt>
                <c:pt idx="27">
                  <c:v>2554.2999999999997</c:v>
                </c:pt>
                <c:pt idx="28">
                  <c:v>2677.2999999999997</c:v>
                </c:pt>
                <c:pt idx="29">
                  <c:v>2800.2999999999997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5B-45A2-B0C6-6BEC9C6EB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906136"/>
        <c:axId val="196130888"/>
      </c:lineChart>
      <c:catAx>
        <c:axId val="196906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196130888"/>
        <c:crosses val="autoZero"/>
        <c:auto val="1"/>
        <c:lblAlgn val="ctr"/>
        <c:lblOffset val="100"/>
        <c:noMultiLvlLbl val="0"/>
      </c:catAx>
      <c:valAx>
        <c:axId val="196130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participants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96906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4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7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1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3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5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64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7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7F3A8-8104-432E-B2B5-65720AF14789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A4FF-5718-40EC-AC8A-5929863B2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3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33794" y="1449299"/>
            <a:ext cx="582364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How 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crowdsourcing</a:t>
            </a:r>
            <a:r>
              <a:rPr lang="en-US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informed </a:t>
            </a:r>
            <a:r>
              <a:rPr lang="en-US" sz="2800" b="1" i="1" dirty="0">
                <a:solidFill>
                  <a:srgbClr val="00B0F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design </a:t>
            </a:r>
            <a:r>
              <a:rPr lang="en-US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of a new </a:t>
            </a:r>
            <a:r>
              <a:rPr lang="en-US" sz="2800" b="1" i="1" dirty="0">
                <a:solidFill>
                  <a:srgbClr val="00B0F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clinical trial</a:t>
            </a:r>
            <a:r>
              <a:rPr lang="en-US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introducing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ADAPT-Sepsis</a:t>
            </a:r>
          </a:p>
          <a:p>
            <a:endParaRPr lang="en-US" sz="21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Paul Dark</a:t>
            </a:r>
          </a:p>
          <a:p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Professor of Critical Care Medicine,</a:t>
            </a:r>
          </a:p>
          <a:p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University of Manchester</a:t>
            </a:r>
          </a:p>
          <a:p>
            <a:endParaRPr 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NIHR National Research Lead in Critical Care,</a:t>
            </a:r>
          </a:p>
          <a:p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NIHR Visiting Professor,</a:t>
            </a:r>
          </a:p>
          <a:p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King’s College London</a:t>
            </a:r>
          </a:p>
          <a:p>
            <a:endParaRPr 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Consultant in Critical Care Medicine,</a:t>
            </a:r>
          </a:p>
          <a:p>
            <a:r>
              <a:rPr lang="en-US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Salford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Royal NHS Foundation Trust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4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95" y="1107441"/>
            <a:ext cx="5691505" cy="2014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3600" y="3396179"/>
            <a:ext cx="6593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cs typeface="Arial" panose="020B0604020202020204" pitchFamily="34" charset="0"/>
              </a:rPr>
              <a:t>Research Question: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Does a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treatment protocol </a:t>
            </a:r>
            <a:r>
              <a:rPr lang="en-GB" altLang="en-US" dirty="0">
                <a:cs typeface="Arial" panose="020B0604020202020204" pitchFamily="34" charset="0"/>
              </a:rPr>
              <a:t>based on serial monitoring of </a:t>
            </a:r>
            <a:r>
              <a:rPr lang="en-GB" altLang="en-US" b="1" i="1" u="sng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C-reactive protein </a:t>
            </a:r>
            <a:r>
              <a:rPr lang="en-GB" altLang="en-US" dirty="0">
                <a:cs typeface="Arial" panose="020B0604020202020204" pitchFamily="34" charset="0"/>
              </a:rPr>
              <a:t>or </a:t>
            </a:r>
            <a:r>
              <a:rPr lang="en-GB" altLang="en-US" b="1" i="1" u="sng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procalcitonin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safely</a:t>
            </a:r>
            <a:r>
              <a:rPr lang="en-GB" altLang="en-US" dirty="0">
                <a:cs typeface="Arial" panose="020B0604020202020204" pitchFamily="34" charset="0"/>
              </a:rPr>
              <a:t> allow 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reduction</a:t>
            </a:r>
            <a:r>
              <a:rPr lang="en-GB" altLang="en-US" dirty="0">
                <a:cs typeface="Arial" panose="020B0604020202020204" pitchFamily="34" charset="0"/>
              </a:rPr>
              <a:t> in duration of antibiotic therapy in hospitalised patients with </a:t>
            </a:r>
            <a:r>
              <a:rPr lang="en-GB" altLang="en-US" b="1" u="sng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sepsis?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Specifies: definitive 3-arm RCT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4800" y="264160"/>
            <a:ext cx="220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80004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95" y="1107441"/>
            <a:ext cx="5691505" cy="2014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5200" y="3599379"/>
            <a:ext cx="70483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b="1" dirty="0">
                <a:cs typeface="Arial" panose="020B0604020202020204" pitchFamily="34" charset="0"/>
              </a:rPr>
              <a:t>Announced Spring 2015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b="1" dirty="0"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b="1" dirty="0">
                <a:cs typeface="Arial" panose="020B0604020202020204" pitchFamily="34" charset="0"/>
              </a:rPr>
              <a:t>Shortlist (n=2/5) for full application Autumn 2015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b="1" dirty="0"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b="1" dirty="0">
                <a:cs typeface="Arial" panose="020B0604020202020204" pitchFamily="34" charset="0"/>
              </a:rPr>
              <a:t>Final submission Jan. 2016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b="1" dirty="0"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b="1" dirty="0">
                <a:cs typeface="Arial" panose="020B0604020202020204" pitchFamily="34" charset="0"/>
              </a:rPr>
              <a:t>Decision March 2016 “subject to certain conditions”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b="1" dirty="0"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b="1" dirty="0">
                <a:cs typeface="Arial" panose="020B0604020202020204" pitchFamily="34" charset="0"/>
              </a:rPr>
              <a:t>Contracts in negotiation (circa £2 million)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4800" y="264160"/>
            <a:ext cx="220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4942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5040" y="26416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Grantsmanship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2800" y="1493520"/>
            <a:ext cx="816589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How to win a commissioned research call from NIHR</a:t>
            </a:r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Know and adhere to the call 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Firm knowledge of relevant systematic reviews (or perform one) and new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Form a collaborative team with all the skills and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Neutralise competition (invite strategic collaboration)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Have a data-driven/evidence-based knowledge of the NHS care pathway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     to develop and defend trial design</a:t>
            </a:r>
          </a:p>
          <a:p>
            <a:endParaRPr lang="en-GB" sz="2400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5713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1415485"/>
            <a:ext cx="75387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/>
              <a:t>1. Antibiotic duration for sepsis in the UK?</a:t>
            </a:r>
          </a:p>
          <a:p>
            <a:pPr>
              <a:defRPr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No readily available high quality reliable data from UK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International recommendations: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7-10 days </a:t>
            </a:r>
            <a:r>
              <a:rPr lang="en-GB" dirty="0"/>
              <a:t>(Surviving Sepsis Guidelines)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PHE antibiotic stewardship guidance: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7 days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Best estimate from Evelien de Jong (SAPS trial 2016)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RCT of PCT-guided antimicrobial duration in sepsis (ICU)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n = 1546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Median duration of antibiotic treatment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7 days</a:t>
            </a:r>
            <a:r>
              <a:rPr lang="en-GB" dirty="0"/>
              <a:t> (IQR 4-11) standard care arm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78400" y="264160"/>
            <a:ext cx="3896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Preliminary questions</a:t>
            </a:r>
          </a:p>
        </p:txBody>
      </p:sp>
    </p:spTree>
    <p:extLst>
      <p:ext uri="{BB962C8B-B14F-4D97-AF65-F5344CB8AC3E}">
        <p14:creationId xmlns:p14="http://schemas.microsoft.com/office/powerpoint/2010/main" val="268547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00" y="1121906"/>
            <a:ext cx="7884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/>
              <a:t>2. Is there equipoise in UK for PCT and CRP monitoring in sepsis?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8400" y="264160"/>
            <a:ext cx="3896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Preliminary questions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81761" y="1960880"/>
            <a:ext cx="6056959" cy="4156168"/>
            <a:chOff x="1095681" y="621738"/>
            <a:chExt cx="7443635" cy="54953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7833" y="621738"/>
              <a:ext cx="4611483" cy="216156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095681" y="2783298"/>
              <a:ext cx="5049023" cy="3333750"/>
              <a:chOff x="1095681" y="2783298"/>
              <a:chExt cx="5049023" cy="3333750"/>
            </a:xfrm>
          </p:grpSpPr>
          <p:pic>
            <p:nvPicPr>
              <p:cNvPr id="12" name="Picture 2" descr="http://1.bp.blogspot.com/-K-SPxKv5_xs/VKJ8trOKOtI/AAAAAAAAJSg/0Kh7cIb7Jm4/s1600/crowdsourcing-525x35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681" y="2783298"/>
                <a:ext cx="5000625" cy="333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587868" y="5870827"/>
                <a:ext cx="1556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i="1" dirty="0"/>
                  <a:t>Source: crowdsourcing.org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12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00" y="1121906"/>
            <a:ext cx="78841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/>
              <a:t>2. Is there equipoise in UK for PCT and CRP monitoring in sepsis?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/>
              <a:t>Survey of healthcare professionals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380 contributors over </a:t>
            </a:r>
            <a:r>
              <a:rPr lang="en-GB" altLang="en-US" b="1" i="1" dirty="0">
                <a:solidFill>
                  <a:srgbClr val="0070C0"/>
                </a:solidFill>
              </a:rPr>
              <a:t>4 weeks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</a:rPr>
              <a:t>CRP frequently used </a:t>
            </a:r>
            <a:r>
              <a:rPr lang="en-GB" altLang="en-US" dirty="0"/>
              <a:t>non-systematically and with </a:t>
            </a:r>
            <a:r>
              <a:rPr lang="en-GB" altLang="en-US" b="1" i="1" u="sng" dirty="0">
                <a:solidFill>
                  <a:schemeClr val="accent1">
                    <a:lumMod val="75000"/>
                  </a:schemeClr>
                </a:solidFill>
              </a:rPr>
              <a:t>no defined stop rules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</a:rPr>
              <a:t>PCT used very infrequently </a:t>
            </a:r>
            <a:r>
              <a:rPr lang="en-GB" altLang="en-US" dirty="0"/>
              <a:t>and with reported stop rules consistent with NICE DG 18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1" i="1" u="sng" dirty="0">
                <a:solidFill>
                  <a:schemeClr val="accent1">
                    <a:lumMod val="75000"/>
                  </a:schemeClr>
                </a:solidFill>
              </a:rPr>
              <a:t>High desire </a:t>
            </a:r>
            <a:r>
              <a:rPr lang="en-GB" altLang="en-US" dirty="0"/>
              <a:t>to take part in a large-scale pragmatic RCT (76%)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B0F0"/>
                </a:solidFill>
              </a:rPr>
              <a:t>50 NHS service laboratories surveyed separately produced concordant results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B0F0"/>
                </a:solidFill>
              </a:rPr>
              <a:t>and important assay platform information for trial feasibility</a:t>
            </a:r>
          </a:p>
        </p:txBody>
      </p:sp>
      <p:pic>
        <p:nvPicPr>
          <p:cNvPr id="6" name="Picture 2" descr="ICF Science saving lif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51" y="2035810"/>
            <a:ext cx="2838450" cy="95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4978400" y="264160"/>
            <a:ext cx="3896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Preliminary questions</a:t>
            </a:r>
          </a:p>
        </p:txBody>
      </p:sp>
    </p:spTree>
    <p:extLst>
      <p:ext uri="{BB962C8B-B14F-4D97-AF65-F5344CB8AC3E}">
        <p14:creationId xmlns:p14="http://schemas.microsoft.com/office/powerpoint/2010/main" val="310467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3276600"/>
            <a:ext cx="7134678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000" dirty="0"/>
          </a:p>
          <a:p>
            <a:pPr marL="0" indent="0">
              <a:buNone/>
            </a:pPr>
            <a:r>
              <a:rPr lang="en-GB" altLang="en-US" sz="2400" b="1" u="sng" dirty="0">
                <a:solidFill>
                  <a:srgbClr val="00B0F0"/>
                </a:solidFill>
              </a:rPr>
              <a:t>ADAPT-Sepsis Trial</a:t>
            </a:r>
          </a:p>
          <a:p>
            <a:pPr marL="0" indent="0">
              <a:buNone/>
            </a:pPr>
            <a:r>
              <a:rPr lang="en-GB" altLang="en-US" sz="2000" dirty="0"/>
              <a:t>Biomarkers: Serum Procalcitonin (PCT) &amp; C-reactive protein (CRP)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err="1">
                <a:latin typeface="+mn-lt"/>
              </a:rPr>
              <a:t>Biom</a:t>
            </a:r>
            <a:r>
              <a:rPr lang="en-GB" altLang="en-US" sz="2800" b="1" dirty="0" err="1">
                <a:solidFill>
                  <a:srgbClr val="FF0000"/>
                </a:solidFill>
                <a:latin typeface="+mn-lt"/>
              </a:rPr>
              <a:t>A</a:t>
            </a:r>
            <a:r>
              <a:rPr lang="en-GB" altLang="en-US" sz="2800" b="1" dirty="0" err="1">
                <a:latin typeface="+mn-lt"/>
              </a:rPr>
              <a:t>rker</a:t>
            </a:r>
            <a:r>
              <a:rPr lang="en-GB" altLang="en-US" sz="2800" b="1" dirty="0">
                <a:latin typeface="+mn-lt"/>
              </a:rPr>
              <a:t>-guided </a:t>
            </a: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GB" altLang="en-US" sz="2800" b="1" dirty="0">
                <a:latin typeface="+mn-lt"/>
              </a:rPr>
              <a:t>uration of </a:t>
            </a: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GB" altLang="en-US" sz="2800" b="1" dirty="0">
                <a:latin typeface="+mn-lt"/>
              </a:rPr>
              <a:t>ntibiotic treatment in hospitalised </a:t>
            </a:r>
            <a:r>
              <a:rPr lang="en-GB" altLang="en-US" sz="2800" b="1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en-GB" altLang="en-US" sz="2800" b="1" dirty="0" err="1">
                <a:latin typeface="+mn-lt"/>
              </a:rPr>
              <a:t>a</a:t>
            </a:r>
            <a:r>
              <a:rPr lang="en-GB" altLang="en-US" sz="2800" b="1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GB" altLang="en-US" sz="2800" b="1" dirty="0" err="1">
                <a:latin typeface="+mn-lt"/>
              </a:rPr>
              <a:t>ients</a:t>
            </a:r>
            <a:r>
              <a:rPr lang="en-GB" altLang="en-US" sz="2800" b="1" dirty="0">
                <a:latin typeface="+mn-lt"/>
              </a:rPr>
              <a:t> with </a:t>
            </a: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Sepsis</a:t>
            </a:r>
            <a:br>
              <a:rPr lang="en-GB" altLang="en-US" sz="2800" b="1" dirty="0">
                <a:latin typeface="+mn-lt"/>
              </a:rPr>
            </a:br>
            <a:endParaRPr lang="en-GB" altLang="en-US" sz="2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110966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3276600"/>
            <a:ext cx="7134678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000" dirty="0"/>
          </a:p>
          <a:p>
            <a:pPr marL="0" indent="0">
              <a:buNone/>
            </a:pPr>
            <a:r>
              <a:rPr lang="en-GB" altLang="en-US" sz="2400" b="1" u="sng" dirty="0">
                <a:solidFill>
                  <a:srgbClr val="00B0F0"/>
                </a:solidFill>
              </a:rPr>
              <a:t>BADASS Trial</a:t>
            </a:r>
          </a:p>
          <a:p>
            <a:pPr marL="0" indent="0">
              <a:buNone/>
            </a:pPr>
            <a:r>
              <a:rPr lang="en-GB" altLang="en-US" sz="2000" dirty="0"/>
              <a:t>Biomarkers: Serum Procalcitonin (PCT) &amp; C-reactive protein (CRP)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24384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GB" altLang="en-US" sz="2800" b="1" dirty="0" err="1">
                <a:latin typeface="+mn-lt"/>
              </a:rPr>
              <a:t>iom</a:t>
            </a:r>
            <a:r>
              <a:rPr lang="en-GB" altLang="en-US" sz="2800" b="1" dirty="0" err="1">
                <a:solidFill>
                  <a:srgbClr val="FF0000"/>
                </a:solidFill>
                <a:latin typeface="+mn-lt"/>
              </a:rPr>
              <a:t>A</a:t>
            </a:r>
            <a:r>
              <a:rPr lang="en-GB" altLang="en-US" sz="2800" b="1" dirty="0" err="1">
                <a:latin typeface="+mn-lt"/>
              </a:rPr>
              <a:t>rker</a:t>
            </a:r>
            <a:r>
              <a:rPr lang="en-GB" altLang="en-US" sz="2800" b="1" dirty="0">
                <a:latin typeface="+mn-lt"/>
              </a:rPr>
              <a:t>-guided </a:t>
            </a: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GB" altLang="en-US" sz="2800" b="1" dirty="0">
                <a:latin typeface="+mn-lt"/>
              </a:rPr>
              <a:t>uration of </a:t>
            </a: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GB" altLang="en-US" sz="2800" b="1" dirty="0">
                <a:latin typeface="+mn-lt"/>
              </a:rPr>
              <a:t>ntibiotic treatment</a:t>
            </a:r>
          </a:p>
          <a:p>
            <a:r>
              <a:rPr lang="en-GB" altLang="en-US" sz="2800" b="1" dirty="0">
                <a:latin typeface="+mn-lt"/>
              </a:rPr>
              <a:t>in hospitalised patients with </a:t>
            </a:r>
            <a:r>
              <a:rPr lang="en-GB" altLang="en-US" sz="2800" b="1" dirty="0" err="1">
                <a:latin typeface="+mn-lt"/>
              </a:rPr>
              <a:t>sep</a:t>
            </a:r>
            <a:r>
              <a:rPr lang="en-GB" altLang="en-US" sz="2800" b="1" dirty="0" err="1">
                <a:solidFill>
                  <a:srgbClr val="FF0000"/>
                </a:solidFill>
                <a:latin typeface="+mn-lt"/>
              </a:rPr>
              <a:t>S</a:t>
            </a:r>
            <a:r>
              <a:rPr lang="en-GB" altLang="en-US" sz="2800" b="1" dirty="0" err="1">
                <a:latin typeface="+mn-lt"/>
              </a:rPr>
              <a:t>i</a:t>
            </a:r>
            <a:r>
              <a:rPr lang="en-GB" altLang="en-US" sz="2800" b="1" dirty="0" err="1">
                <a:solidFill>
                  <a:srgbClr val="FF0000"/>
                </a:solidFill>
                <a:latin typeface="+mn-lt"/>
              </a:rPr>
              <a:t>S</a:t>
            </a:r>
            <a:br>
              <a:rPr lang="en-GB" altLang="en-US" sz="2800" b="1" dirty="0">
                <a:latin typeface="+mn-lt"/>
              </a:rPr>
            </a:br>
            <a:endParaRPr lang="en-GB" altLang="en-US" sz="28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238362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1840" y="1165225"/>
            <a:ext cx="7609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b="1" dirty="0"/>
              <a:t>Multicentre 3-arm randomised controlled trial with internal pilot</a:t>
            </a:r>
          </a:p>
          <a:p>
            <a:pPr>
              <a:defRPr/>
            </a:pPr>
            <a:endParaRPr lang="en-GB" altLang="en-US" sz="2400" b="1" dirty="0"/>
          </a:p>
          <a:p>
            <a:pPr>
              <a:defRPr/>
            </a:pPr>
            <a:r>
              <a:rPr lang="en-GB" altLang="en-US" dirty="0"/>
              <a:t>Progression and success criteria (from pilot to main study) will be assessed on: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recruitment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protocol adherence</a:t>
            </a:r>
          </a:p>
          <a:p>
            <a:pPr>
              <a:buFontTx/>
              <a:buAutoNum type="alphaLcParenBoth" startAt="2"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sz="2400" dirty="0"/>
              <a:t>Random group allocation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computer-generated randomisation sequence with the minimisation method using random blocks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randomised in a ratio of 1:1:1 to PCT:CRP: usual care</a:t>
            </a:r>
          </a:p>
          <a:p>
            <a:pPr>
              <a:buFontTx/>
              <a:buChar char="-"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Stratification by: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type of unit (surgical, medical and critical care)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severity of sepsis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infection source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surgery or not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3220480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1840" y="1234391"/>
            <a:ext cx="778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b="1" dirty="0"/>
              <a:t>Inclusion criteria</a:t>
            </a:r>
          </a:p>
          <a:p>
            <a:pPr>
              <a:defRPr/>
            </a:pPr>
            <a:endParaRPr lang="en-GB" altLang="en-US" sz="24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Age at least 18 years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Hospital inpatient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Sepsis defined pragmatically: patients receiving empiric intravenous antibiotics for sepsis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Within 24 hours of receiving first intravenous antibiotic treatment for sepsis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sz="2400" b="1" dirty="0"/>
              <a:t>Main exclusion criteria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Prolonged antimicrobial therapy mandated (e.g. for tuberculosis, osteomyelitis)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Severely immunocompromised (e.g. neutropenia, less than 500 neutrophils/microliter)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294684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7840" y="1884106"/>
            <a:ext cx="3820160" cy="3134934"/>
            <a:chOff x="1718362" y="1426906"/>
            <a:chExt cx="5847736" cy="41111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8362" y="1426906"/>
              <a:ext cx="5847736" cy="41111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20756" y="5291799"/>
              <a:ext cx="1438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i="1" dirty="0">
                  <a:solidFill>
                    <a:schemeClr val="bg1"/>
                  </a:solidFill>
                </a:rPr>
                <a:t>Source: Shaylor on Flickr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0" y="1940560"/>
            <a:ext cx="387458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National research priority</a:t>
            </a:r>
          </a:p>
          <a:p>
            <a:endParaRPr lang="en-GB" sz="2400" b="1" dirty="0"/>
          </a:p>
          <a:p>
            <a:r>
              <a:rPr lang="en-GB" sz="2400" b="1" dirty="0"/>
              <a:t>New pragmatic trial</a:t>
            </a:r>
          </a:p>
          <a:p>
            <a:endParaRPr lang="en-GB" sz="2400" b="1" dirty="0"/>
          </a:p>
          <a:p>
            <a:r>
              <a:rPr lang="en-GB" sz="2400" b="1" dirty="0"/>
              <a:t>‘Crowdsourcing’ across NHS</a:t>
            </a:r>
          </a:p>
          <a:p>
            <a:endParaRPr lang="en-GB" sz="2400" b="1" dirty="0"/>
          </a:p>
          <a:p>
            <a:r>
              <a:rPr lang="en-GB" sz="2400" b="1" dirty="0"/>
              <a:t>Study design in evolution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007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992">
              <a:schemeClr val="accent1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484313"/>
          <a:ext cx="4248150" cy="4618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904">
                  <a:extLst>
                    <a:ext uri="{9D8B030D-6E8A-4147-A177-3AD203B41FA5}">
                      <a16:colId xmlns:a16="http://schemas.microsoft.com/office/drawing/2014/main" val="2805841706"/>
                    </a:ext>
                  </a:extLst>
                </a:gridCol>
                <a:gridCol w="2129246">
                  <a:extLst>
                    <a:ext uri="{9D8B030D-6E8A-4147-A177-3AD203B41FA5}">
                      <a16:colId xmlns:a16="http://schemas.microsoft.com/office/drawing/2014/main" val="2580087573"/>
                    </a:ext>
                  </a:extLst>
                </a:gridCol>
              </a:tblGrid>
              <a:tr h="1447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PCT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PCT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CRP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 + 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CRP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3182871933"/>
                  </a:ext>
                </a:extLst>
              </a:tr>
              <a:tr h="1174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PCT &lt; 0.25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&lt; 25mg/l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950345"/>
                  </a:ext>
                </a:extLst>
              </a:tr>
              <a:tr h="1110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fall by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80% from baseline or PCT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0.25 &amp;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0.50 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fall by 50% from baseline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37429"/>
                  </a:ext>
                </a:extLst>
              </a:tr>
              <a:tr h="886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does not meet above criteria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does not meet above criteria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9175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3015256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992">
              <a:schemeClr val="accent1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484313"/>
          <a:ext cx="4248150" cy="4618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904">
                  <a:extLst>
                    <a:ext uri="{9D8B030D-6E8A-4147-A177-3AD203B41FA5}">
                      <a16:colId xmlns:a16="http://schemas.microsoft.com/office/drawing/2014/main" val="2805841706"/>
                    </a:ext>
                  </a:extLst>
                </a:gridCol>
                <a:gridCol w="2129246">
                  <a:extLst>
                    <a:ext uri="{9D8B030D-6E8A-4147-A177-3AD203B41FA5}">
                      <a16:colId xmlns:a16="http://schemas.microsoft.com/office/drawing/2014/main" val="2580087573"/>
                    </a:ext>
                  </a:extLst>
                </a:gridCol>
              </a:tblGrid>
              <a:tr h="1447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PCT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PCT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CRP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 + 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CRP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3182871933"/>
                  </a:ext>
                </a:extLst>
              </a:tr>
              <a:tr h="1174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PCT &lt; 0.25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&lt; 25mg/l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950345"/>
                  </a:ext>
                </a:extLst>
              </a:tr>
              <a:tr h="1110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fall by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80% from baseline or PCT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0.25 &amp;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0.50 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fall by 50% from baseline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37429"/>
                  </a:ext>
                </a:extLst>
              </a:tr>
              <a:tr h="886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does not meet above criteria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does not meet above criteria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917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8313" y="1484313"/>
          <a:ext cx="6403974" cy="4624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940">
                  <a:extLst>
                    <a:ext uri="{9D8B030D-6E8A-4147-A177-3AD203B41FA5}">
                      <a16:colId xmlns:a16="http://schemas.microsoft.com/office/drawing/2014/main" val="2805841706"/>
                    </a:ext>
                  </a:extLst>
                </a:gridCol>
                <a:gridCol w="2129283">
                  <a:extLst>
                    <a:ext uri="{9D8B030D-6E8A-4147-A177-3AD203B41FA5}">
                      <a16:colId xmlns:a16="http://schemas.microsoft.com/office/drawing/2014/main" val="2580087573"/>
                    </a:ext>
                  </a:extLst>
                </a:gridCol>
                <a:gridCol w="2155751">
                  <a:extLst>
                    <a:ext uri="{9D8B030D-6E8A-4147-A177-3AD203B41FA5}">
                      <a16:colId xmlns:a16="http://schemas.microsoft.com/office/drawing/2014/main" val="4099585210"/>
                    </a:ext>
                  </a:extLst>
                </a:gridCol>
              </a:tblGrid>
              <a:tr h="1446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PCT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PCT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CRP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 + 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CRP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Advice for both PCT and CRP</a:t>
                      </a:r>
                      <a:r>
                        <a:rPr lang="en-GB" sz="1200" kern="1200" baseline="0" dirty="0">
                          <a:solidFill>
                            <a:schemeClr val="tx1"/>
                          </a:solidFill>
                          <a:effectLst/>
                        </a:rPr>
                        <a:t> groups delivered daily t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o treating clinician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3182871933"/>
                  </a:ext>
                </a:extLst>
              </a:tr>
              <a:tr h="1181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PCT &lt; 0.25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&lt; 25mg/l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“Biomarker measurement indicates that you should stop antibiotics immediately”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212950345"/>
                  </a:ext>
                </a:extLst>
              </a:tr>
              <a:tr h="1110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fall by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80% from baseline or PCT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0.25 &amp;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0.50 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fall by 50% from baseline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“Biomarker measurement indicates that you consider stopping antibiotics today if consistent with patient condition”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327137429"/>
                  </a:ext>
                </a:extLst>
              </a:tr>
              <a:tr h="885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does not meet above criteria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does not meet above criteria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“Continue your usual care”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3944917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379612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992">
              <a:schemeClr val="accent1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484313"/>
          <a:ext cx="4248150" cy="4618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904">
                  <a:extLst>
                    <a:ext uri="{9D8B030D-6E8A-4147-A177-3AD203B41FA5}">
                      <a16:colId xmlns:a16="http://schemas.microsoft.com/office/drawing/2014/main" val="2805841706"/>
                    </a:ext>
                  </a:extLst>
                </a:gridCol>
                <a:gridCol w="2129246">
                  <a:extLst>
                    <a:ext uri="{9D8B030D-6E8A-4147-A177-3AD203B41FA5}">
                      <a16:colId xmlns:a16="http://schemas.microsoft.com/office/drawing/2014/main" val="2580087573"/>
                    </a:ext>
                  </a:extLst>
                </a:gridCol>
              </a:tblGrid>
              <a:tr h="1447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PCT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PCT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CRP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 + 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CRP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3182871933"/>
                  </a:ext>
                </a:extLst>
              </a:tr>
              <a:tr h="1174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PCT &lt; 0.25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&lt; 25mg/l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950345"/>
                  </a:ext>
                </a:extLst>
              </a:tr>
              <a:tr h="1110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fall by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80% from baseline or PCT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0.25 &amp;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0.50 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fall by 50% from baseline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37429"/>
                  </a:ext>
                </a:extLst>
              </a:tr>
              <a:tr h="886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does not meet above criteria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does not meet above criteria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917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8313" y="1484313"/>
          <a:ext cx="6403974" cy="4624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940">
                  <a:extLst>
                    <a:ext uri="{9D8B030D-6E8A-4147-A177-3AD203B41FA5}">
                      <a16:colId xmlns:a16="http://schemas.microsoft.com/office/drawing/2014/main" val="2805841706"/>
                    </a:ext>
                  </a:extLst>
                </a:gridCol>
                <a:gridCol w="2129283">
                  <a:extLst>
                    <a:ext uri="{9D8B030D-6E8A-4147-A177-3AD203B41FA5}">
                      <a16:colId xmlns:a16="http://schemas.microsoft.com/office/drawing/2014/main" val="2580087573"/>
                    </a:ext>
                  </a:extLst>
                </a:gridCol>
                <a:gridCol w="2155751">
                  <a:extLst>
                    <a:ext uri="{9D8B030D-6E8A-4147-A177-3AD203B41FA5}">
                      <a16:colId xmlns:a16="http://schemas.microsoft.com/office/drawing/2014/main" val="4099585210"/>
                    </a:ext>
                  </a:extLst>
                </a:gridCol>
              </a:tblGrid>
              <a:tr h="1446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PCT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PCT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CRP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 + 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CRP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Advice for both PCT and CRP</a:t>
                      </a:r>
                      <a:r>
                        <a:rPr lang="en-GB" sz="1200" kern="1200" baseline="0" dirty="0">
                          <a:solidFill>
                            <a:schemeClr val="tx1"/>
                          </a:solidFill>
                          <a:effectLst/>
                        </a:rPr>
                        <a:t> groups delivered daily t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o treating clinician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3182871933"/>
                  </a:ext>
                </a:extLst>
              </a:tr>
              <a:tr h="1181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PCT &lt; 0.25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&lt; 25mg/l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“Biomarker measurement indicates that you should stop antibiotics immediately”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212950345"/>
                  </a:ext>
                </a:extLst>
              </a:tr>
              <a:tr h="1110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fall by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80% from baseline or PCT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0.25 &amp;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0.50 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fall by 50% from baseline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“Biomarker measurement indicates that you consider stopping antibiotics today if consistent with patient condition”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327137429"/>
                  </a:ext>
                </a:extLst>
              </a:tr>
              <a:tr h="885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does not meet above criteria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does not meet above criteria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“Continue your usual care”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39449175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8313" y="1484313"/>
          <a:ext cx="8218487" cy="4624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967">
                  <a:extLst>
                    <a:ext uri="{9D8B030D-6E8A-4147-A177-3AD203B41FA5}">
                      <a16:colId xmlns:a16="http://schemas.microsoft.com/office/drawing/2014/main" val="2805841706"/>
                    </a:ext>
                  </a:extLst>
                </a:gridCol>
                <a:gridCol w="2129310">
                  <a:extLst>
                    <a:ext uri="{9D8B030D-6E8A-4147-A177-3AD203B41FA5}">
                      <a16:colId xmlns:a16="http://schemas.microsoft.com/office/drawing/2014/main" val="2580087573"/>
                    </a:ext>
                  </a:extLst>
                </a:gridCol>
                <a:gridCol w="2155778">
                  <a:extLst>
                    <a:ext uri="{9D8B030D-6E8A-4147-A177-3AD203B41FA5}">
                      <a16:colId xmlns:a16="http://schemas.microsoft.com/office/drawing/2014/main" val="4099585210"/>
                    </a:ext>
                  </a:extLst>
                </a:gridCol>
                <a:gridCol w="1814432">
                  <a:extLst>
                    <a:ext uri="{9D8B030D-6E8A-4147-A177-3AD203B41FA5}">
                      <a16:colId xmlns:a16="http://schemas.microsoft.com/office/drawing/2014/main" val="2965418062"/>
                    </a:ext>
                  </a:extLst>
                </a:gridCol>
              </a:tblGrid>
              <a:tr h="1446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PCT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PCT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CRP protocol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 + daily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CRP measurement until antibiotic discontinuation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 Advice for both PCT and CRP</a:t>
                      </a:r>
                      <a:r>
                        <a:rPr lang="en-GB" sz="1200" kern="1200" baseline="0" dirty="0">
                          <a:solidFill>
                            <a:schemeClr val="tx1"/>
                          </a:solidFill>
                          <a:effectLst/>
                        </a:rPr>
                        <a:t> groups delivered daily t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o treating clinician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Standard care arm advice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delivered daily to treating clinician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3182871933"/>
                  </a:ext>
                </a:extLst>
              </a:tr>
              <a:tr h="1181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PCT &lt; 0.25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&lt; 25mg/l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“Biomarker measurement indicates that you should stop antibiotics immediately”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“Continue your usual care”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212950345"/>
                  </a:ext>
                </a:extLst>
              </a:tr>
              <a:tr h="1110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fall by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80% from baseline or PCT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0.25 &amp; </a:t>
                      </a:r>
                      <a:r>
                        <a:rPr lang="en-GB" sz="1200" b="0" u="sng" kern="120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 0.50 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g/l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fall by 50% from baseline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“Biomarker measurement indicates that you consider stopping antibiotics today if consistent with patient condition”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“Continue your usual care”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327137429"/>
                  </a:ext>
                </a:extLst>
              </a:tr>
              <a:tr h="885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PCT does not meet above criteria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CRP does not meet above criteria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“Continue your usual care”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“Continue your usual care”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39449175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401733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8240" y="1563083"/>
            <a:ext cx="693655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/>
              <a:t>Primary outcome measures: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b="1" dirty="0"/>
              <a:t>Effectiveness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Total duration of antibiotic treatment to 28 days following randomisation (superiority) measured in days (24-hour time periods from randomisation)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b="1" dirty="0"/>
              <a:t>Safety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28-day all-cause mortality (non-inferiority) following randomisation as primary safety outcome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1339792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5049" y="1665744"/>
            <a:ext cx="8046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/>
              <a:t>Secondary effectiveness and safety outcomes to </a:t>
            </a:r>
            <a:r>
              <a:rPr lang="en-GB" sz="2400" b="1" dirty="0">
                <a:solidFill>
                  <a:schemeClr val="accent1"/>
                </a:solidFill>
              </a:rPr>
              <a:t>28 days</a:t>
            </a:r>
            <a:r>
              <a:rPr lang="en-GB" sz="2400" b="1" dirty="0"/>
              <a:t>:</a:t>
            </a:r>
          </a:p>
          <a:p>
            <a:pPr>
              <a:defRPr/>
            </a:pPr>
            <a:endParaRPr lang="en-GB" sz="900" dirty="0"/>
          </a:p>
          <a:p>
            <a:pPr>
              <a:defRPr/>
            </a:pPr>
            <a:endParaRPr lang="en-GB" sz="900" dirty="0"/>
          </a:p>
          <a:p>
            <a:pPr>
              <a:defRPr/>
            </a:pPr>
            <a:r>
              <a:rPr lang="en-GB" dirty="0"/>
              <a:t>Antibiotic dose (measured as Defined Daily Dose)</a:t>
            </a:r>
          </a:p>
          <a:p>
            <a:pPr>
              <a:defRPr/>
            </a:pPr>
            <a:r>
              <a:rPr lang="en-GB" dirty="0"/>
              <a:t>Unscheduled care escalation/re-admission</a:t>
            </a:r>
          </a:p>
          <a:p>
            <a:pPr>
              <a:defRPr/>
            </a:pPr>
            <a:r>
              <a:rPr lang="en-GB" dirty="0"/>
              <a:t>Infection relapse/recurrence requiring further antibiotic treatment</a:t>
            </a:r>
          </a:p>
          <a:p>
            <a:pPr>
              <a:defRPr/>
            </a:pPr>
            <a:r>
              <a:rPr lang="en-GB" dirty="0"/>
              <a:t>Super-infection defined as new infection at a different anatomical site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All-cause mortality rates at </a:t>
            </a:r>
            <a:r>
              <a:rPr lang="en-GB" sz="2400" b="1" dirty="0">
                <a:solidFill>
                  <a:schemeClr val="accent1"/>
                </a:solidFill>
              </a:rPr>
              <a:t>60 days </a:t>
            </a:r>
            <a:r>
              <a:rPr lang="en-GB" dirty="0"/>
              <a:t>will be collected via the Health and Social Care Information Centre and the Intensive Care National Audit and Research Centre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sz="2400" b="1" dirty="0">
                <a:solidFill>
                  <a:schemeClr val="accent1"/>
                </a:solidFill>
              </a:rPr>
              <a:t>Health care system benefit measures:</a:t>
            </a:r>
          </a:p>
          <a:p>
            <a:pPr>
              <a:defRPr/>
            </a:pPr>
            <a:r>
              <a:rPr lang="en-GB" dirty="0"/>
              <a:t>Assessment of in-trial cost effectiveness</a:t>
            </a:r>
          </a:p>
          <a:p>
            <a:pPr>
              <a:defRPr/>
            </a:pPr>
            <a:r>
              <a:rPr lang="en-GB" dirty="0"/>
              <a:t>Critical care unit length and level of stay</a:t>
            </a:r>
          </a:p>
          <a:p>
            <a:pPr>
              <a:defRPr/>
            </a:pPr>
            <a:r>
              <a:rPr lang="en-GB" dirty="0"/>
              <a:t>Hospital length of stay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25212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4560" y="2030443"/>
            <a:ext cx="726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/>
              <a:t>A total sample size of 2760 (912 patients per group)</a:t>
            </a:r>
          </a:p>
          <a:p>
            <a:endParaRPr lang="en-GB" altLang="en-US" dirty="0"/>
          </a:p>
          <a:p>
            <a:r>
              <a:rPr lang="en-GB" altLang="en-US" dirty="0"/>
              <a:t>To detect both:</a:t>
            </a:r>
          </a:p>
          <a:p>
            <a:endParaRPr lang="en-GB" altLang="en-US" dirty="0"/>
          </a:p>
          <a:p>
            <a:r>
              <a:rPr lang="en-GB" altLang="en-US" dirty="0"/>
              <a:t>- a mean of </a:t>
            </a:r>
            <a:r>
              <a:rPr lang="en-GB" altLang="en-US" sz="2400" b="1" dirty="0">
                <a:solidFill>
                  <a:schemeClr val="accent1"/>
                </a:solidFill>
              </a:rPr>
              <a:t>1-day reduction in antibiotic duration</a:t>
            </a:r>
          </a:p>
          <a:p>
            <a:r>
              <a:rPr lang="en-GB" altLang="en-US" dirty="0"/>
              <a:t>(using a mean antibiotic duration of 7 days, a pooled standard deviation of 6 days, 90% power, a significance level of 5%, with a 5% withdrawals rate)</a:t>
            </a:r>
          </a:p>
          <a:p>
            <a:endParaRPr lang="en-GB" altLang="en-US" dirty="0"/>
          </a:p>
          <a:p>
            <a:r>
              <a:rPr lang="en-GB" altLang="en-US" dirty="0"/>
              <a:t>- </a:t>
            </a:r>
            <a:r>
              <a:rPr lang="en-GB" altLang="en-US" sz="2400" b="1" dirty="0">
                <a:solidFill>
                  <a:schemeClr val="accent1"/>
                </a:solidFill>
              </a:rPr>
              <a:t>a non-inferiority safety margin of 5%</a:t>
            </a:r>
          </a:p>
          <a:p>
            <a:r>
              <a:rPr lang="en-GB" altLang="en-US" dirty="0"/>
              <a:t>(using a 1-sided significance level of 2.5%, 90% power and 5% withdrawal rate) assuming 28-day mortality is 15%.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1852244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1520" y="1494407"/>
            <a:ext cx="8508826" cy="4676774"/>
            <a:chOff x="251520" y="1494407"/>
            <a:chExt cx="8508826" cy="4676774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09148964"/>
                </p:ext>
              </p:extLst>
            </p:nvPr>
          </p:nvGraphicFramePr>
          <p:xfrm>
            <a:off x="251520" y="1494407"/>
            <a:ext cx="4572000" cy="314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6569684"/>
                </p:ext>
              </p:extLst>
            </p:nvPr>
          </p:nvGraphicFramePr>
          <p:xfrm>
            <a:off x="3635896" y="3481956"/>
            <a:ext cx="5124450" cy="2689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4211638" y="2060575"/>
              <a:ext cx="33647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 b="1">
                  <a:solidFill>
                    <a:srgbClr val="21496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600">
                  <a:solidFill>
                    <a:srgbClr val="21496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21496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21496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1496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1496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1496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1496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14963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0" dirty="0">
                  <a:solidFill>
                    <a:schemeClr val="tx1"/>
                  </a:solidFill>
                  <a:latin typeface="+mn-lt"/>
                </a:rPr>
                <a:t>4.1 patients per month per centre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3678894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2274838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2400" b="1" dirty="0"/>
              <a:t>Sub-group analyses</a:t>
            </a:r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	Community-acquired pneumonia</a:t>
            </a:r>
          </a:p>
          <a:p>
            <a:r>
              <a:rPr lang="en-GB" altLang="en-US" dirty="0"/>
              <a:t>	Hospital-acquired pneumonia</a:t>
            </a:r>
          </a:p>
          <a:p>
            <a:r>
              <a:rPr lang="en-GB" altLang="en-US" dirty="0"/>
              <a:t>	Urinary tract infection</a:t>
            </a:r>
          </a:p>
          <a:p>
            <a:r>
              <a:rPr lang="en-GB" altLang="en-US" dirty="0"/>
              <a:t>	Intra-abdominal infection</a:t>
            </a:r>
          </a:p>
          <a:p>
            <a:r>
              <a:rPr lang="en-GB" altLang="en-US" dirty="0"/>
              <a:t>	Infection with positive blood 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400" y="264160"/>
            <a:ext cx="381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Proposed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3407531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070045"/>
            <a:ext cx="7609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/>
              <a:t>Team ADAPT-Sepsis</a:t>
            </a:r>
          </a:p>
          <a:p>
            <a:endParaRPr lang="en-US" altLang="en-US" b="1" dirty="0"/>
          </a:p>
          <a:p>
            <a:r>
              <a:rPr lang="en-US" altLang="en-US" b="1" dirty="0"/>
              <a:t>Paul Dark </a:t>
            </a:r>
            <a:r>
              <a:rPr lang="en-US" altLang="en-US" sz="1400" dirty="0"/>
              <a:t>(</a:t>
            </a:r>
            <a:r>
              <a:rPr lang="en-US" altLang="en-US" sz="1400" dirty="0" err="1"/>
              <a:t>Salford</a:t>
            </a:r>
            <a:r>
              <a:rPr lang="en-US" altLang="en-US" sz="1400" dirty="0"/>
              <a:t> Royal and University of Manchester) </a:t>
            </a:r>
            <a:r>
              <a:rPr lang="en-US" altLang="en-US" b="1" dirty="0">
                <a:solidFill>
                  <a:srgbClr val="0070C0"/>
                </a:solidFill>
              </a:rPr>
              <a:t>Chief Investigator</a:t>
            </a:r>
          </a:p>
          <a:p>
            <a:r>
              <a:rPr lang="en-US" altLang="en-US" b="1" dirty="0"/>
              <a:t>Gavin Perkins, </a:t>
            </a:r>
            <a:r>
              <a:rPr lang="en-US" altLang="en-US" b="1" dirty="0" err="1"/>
              <a:t>Ranjit</a:t>
            </a:r>
            <a:r>
              <a:rPr lang="en-US" altLang="en-US" b="1" dirty="0"/>
              <a:t> </a:t>
            </a:r>
            <a:r>
              <a:rPr lang="en-US" altLang="en-US" b="1" dirty="0" err="1"/>
              <a:t>Lall</a:t>
            </a:r>
            <a:r>
              <a:rPr lang="en-US" altLang="en-US" b="1" dirty="0"/>
              <a:t> and Simon Gates </a:t>
            </a:r>
            <a:r>
              <a:rPr lang="en-US" altLang="en-US" sz="1600" dirty="0"/>
              <a:t>(</a:t>
            </a:r>
            <a:r>
              <a:rPr lang="en-US" altLang="en-US" b="1" dirty="0">
                <a:solidFill>
                  <a:srgbClr val="0070C0"/>
                </a:solidFill>
              </a:rPr>
              <a:t>Warwick Clinical Trials Unit</a:t>
            </a:r>
            <a:r>
              <a:rPr lang="en-US" altLang="en-US" sz="1600" dirty="0"/>
              <a:t>)</a:t>
            </a:r>
          </a:p>
          <a:p>
            <a:r>
              <a:rPr lang="en-US" altLang="en-US" b="1" dirty="0"/>
              <a:t>Matt Stephenson </a:t>
            </a:r>
            <a:r>
              <a:rPr lang="en-US" altLang="en-US" sz="1600" dirty="0"/>
              <a:t>(Health Economics – University of Sheffield)</a:t>
            </a:r>
          </a:p>
          <a:p>
            <a:r>
              <a:rPr lang="en-US" altLang="en-US" b="1" dirty="0"/>
              <a:t>Keith Young </a:t>
            </a:r>
            <a:r>
              <a:rPr lang="en-US" altLang="en-US" sz="1600" dirty="0"/>
              <a:t>(PPIE – Intensive Care Society/</a:t>
            </a:r>
            <a:r>
              <a:rPr lang="en-US" altLang="en-US" sz="1600" dirty="0" err="1"/>
              <a:t>ICUsteps</a:t>
            </a:r>
            <a:r>
              <a:rPr lang="en-US" altLang="en-US" sz="1600" dirty="0"/>
              <a:t>/</a:t>
            </a:r>
            <a:r>
              <a:rPr lang="en-US" altLang="en-US" sz="1600" dirty="0" err="1"/>
              <a:t>Salford</a:t>
            </a:r>
            <a:r>
              <a:rPr lang="en-US" altLang="en-US" sz="1600" dirty="0"/>
              <a:t> Citizen Scientists)</a:t>
            </a:r>
          </a:p>
          <a:p>
            <a:r>
              <a:rPr lang="en-US" altLang="en-US" b="1" dirty="0"/>
              <a:t>Danny </a:t>
            </a:r>
            <a:r>
              <a:rPr lang="en-US" altLang="en-US" b="1" dirty="0" err="1"/>
              <a:t>McAuley</a:t>
            </a:r>
            <a:r>
              <a:rPr lang="en-US" altLang="en-US" b="1" dirty="0"/>
              <a:t> </a:t>
            </a:r>
            <a:r>
              <a:rPr lang="en-US" altLang="en-US" sz="1600" dirty="0"/>
              <a:t>(Belfast)</a:t>
            </a:r>
          </a:p>
          <a:p>
            <a:r>
              <a:rPr lang="en-US" altLang="en-US" b="1" dirty="0"/>
              <a:t>Ronan McMullan </a:t>
            </a:r>
            <a:r>
              <a:rPr lang="en-US" altLang="en-US" sz="1600" dirty="0"/>
              <a:t>(Belfast – Microbiology)</a:t>
            </a:r>
          </a:p>
          <a:p>
            <a:r>
              <a:rPr lang="en-US" altLang="en-US" b="1" dirty="0"/>
              <a:t>Tony Gordon </a:t>
            </a:r>
            <a:r>
              <a:rPr lang="en-US" altLang="en-US" sz="1600" dirty="0"/>
              <a:t>(Imperial)</a:t>
            </a:r>
          </a:p>
          <a:p>
            <a:r>
              <a:rPr lang="en-US" altLang="en-US" b="1" dirty="0"/>
              <a:t>Mervyn Singer </a:t>
            </a:r>
            <a:r>
              <a:rPr lang="en-US" altLang="en-US" sz="1600" dirty="0"/>
              <a:t>(UCL)</a:t>
            </a:r>
          </a:p>
          <a:p>
            <a:r>
              <a:rPr lang="en-US" altLang="en-US" b="1" dirty="0"/>
              <a:t>Peter Wilson </a:t>
            </a:r>
            <a:r>
              <a:rPr lang="en-US" altLang="en-US" sz="1600" dirty="0"/>
              <a:t>(UCL - Microbiology)</a:t>
            </a:r>
          </a:p>
          <a:p>
            <a:r>
              <a:rPr lang="en-US" altLang="en-US" b="1" dirty="0"/>
              <a:t>Tim Walsh </a:t>
            </a:r>
            <a:r>
              <a:rPr lang="en-US" altLang="en-US" sz="1600" dirty="0"/>
              <a:t>(Edinburgh)</a:t>
            </a:r>
          </a:p>
          <a:p>
            <a:r>
              <a:rPr lang="en-US" altLang="en-US" b="1" dirty="0" err="1"/>
              <a:t>Naz</a:t>
            </a:r>
            <a:r>
              <a:rPr lang="en-US" altLang="en-US" b="1" dirty="0"/>
              <a:t> Lone </a:t>
            </a:r>
            <a:r>
              <a:rPr lang="en-US" altLang="en-US" sz="1600" dirty="0"/>
              <a:t>(Edinburgh)</a:t>
            </a:r>
          </a:p>
          <a:p>
            <a:r>
              <a:rPr lang="en-US" altLang="en-US" b="1" dirty="0"/>
              <a:t>Jonathan Clayton </a:t>
            </a:r>
            <a:r>
              <a:rPr lang="en-US" altLang="en-US" sz="1600" dirty="0"/>
              <a:t>(Clinical Biochemistry – </a:t>
            </a:r>
            <a:r>
              <a:rPr lang="en-US" altLang="en-US" sz="1600" dirty="0" err="1"/>
              <a:t>Salford</a:t>
            </a:r>
            <a:r>
              <a:rPr lang="en-US" altLang="en-US" sz="1600" dirty="0"/>
              <a:t>)</a:t>
            </a:r>
          </a:p>
          <a:p>
            <a:r>
              <a:rPr lang="en-US" altLang="en-US" b="1" dirty="0"/>
              <a:t>Gordon Carlson </a:t>
            </a:r>
            <a:r>
              <a:rPr lang="en-US" altLang="en-US" sz="1600" dirty="0"/>
              <a:t>(Surgical sepsis – </a:t>
            </a:r>
            <a:r>
              <a:rPr lang="en-US" altLang="en-US" sz="1600" dirty="0" err="1"/>
              <a:t>Salford</a:t>
            </a:r>
            <a:r>
              <a:rPr lang="en-US" altLang="en-US" sz="1600" dirty="0"/>
              <a:t>)</a:t>
            </a:r>
          </a:p>
          <a:p>
            <a:r>
              <a:rPr lang="en-US" altLang="en-US" b="1" dirty="0"/>
              <a:t>Tim Russell </a:t>
            </a:r>
            <a:r>
              <a:rPr lang="en-US" altLang="en-US" sz="1600" dirty="0"/>
              <a:t>(ICNARC)</a:t>
            </a:r>
          </a:p>
          <a:p>
            <a:r>
              <a:rPr lang="en-US" altLang="en-US" b="1" dirty="0"/>
              <a:t>Tim Felton </a:t>
            </a:r>
            <a:r>
              <a:rPr lang="en-US" altLang="en-US" sz="1600" dirty="0"/>
              <a:t>(critical care pharmacology) and </a:t>
            </a:r>
            <a:r>
              <a:rPr lang="en-US" altLang="en-US" b="1" dirty="0"/>
              <a:t>Kay Marshall </a:t>
            </a:r>
            <a:r>
              <a:rPr lang="en-US" altLang="en-US" sz="1600" dirty="0"/>
              <a:t>(Pharmacy) – Manchester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400" y="264160"/>
            <a:ext cx="3988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Trial investigator team</a:t>
            </a:r>
          </a:p>
        </p:txBody>
      </p:sp>
    </p:spTree>
    <p:extLst>
      <p:ext uri="{BB962C8B-B14F-4D97-AF65-F5344CB8AC3E}">
        <p14:creationId xmlns:p14="http://schemas.microsoft.com/office/powerpoint/2010/main" val="868261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8144"/>
            <a:ext cx="9144000" cy="3681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1920" y="264160"/>
            <a:ext cx="235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New recruits</a:t>
            </a:r>
          </a:p>
        </p:txBody>
      </p:sp>
    </p:spTree>
    <p:extLst>
      <p:ext uri="{BB962C8B-B14F-4D97-AF65-F5344CB8AC3E}">
        <p14:creationId xmlns:p14="http://schemas.microsoft.com/office/powerpoint/2010/main" val="317351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1696" y="367389"/>
            <a:ext cx="8795594" cy="4485987"/>
            <a:chOff x="395536" y="476672"/>
            <a:chExt cx="8795594" cy="44859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556792"/>
              <a:ext cx="2664296" cy="33227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347864" y="1484784"/>
              <a:ext cx="5843266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Sepsis is a significant cause of death and disability in the UK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want complaining to make a difference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and so we are</a:t>
              </a: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publishing our first clinical report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It focuses on complaints we investigated about patients with</a:t>
              </a: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sepsis who did not receive the treatment they urgently needed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In every case, tragically the patient died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In some cases, with better care and treatment, they may have survived</a:t>
              </a:r>
            </a:p>
            <a:p>
              <a:pPr fontAlgn="base"/>
              <a:endParaRPr lang="en-GB" sz="1200" dirty="0"/>
            </a:p>
            <a:p>
              <a:pPr fontAlgn="base"/>
              <a:endParaRPr lang="en-GB" sz="1200" dirty="0"/>
            </a:p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Dame Julie Mellor</a:t>
              </a:r>
              <a:b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Parliamentary and Health Service Ombudsman for England</a:t>
              </a:r>
              <a:b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September 2013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476672"/>
              <a:ext cx="8717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cs typeface="Arial" panose="020B0604020202020204" pitchFamily="34" charset="0"/>
                </a:rPr>
                <a:t>Context of sepsis care in UK and recent involvement of NICE leading to research priority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968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" y="1081410"/>
            <a:ext cx="7345680" cy="41916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360" y="5188635"/>
            <a:ext cx="872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www.nwpgmd.nhs.uk/nihr-academic-clinical-fellowships-glance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160" y="264160"/>
            <a:ext cx="4415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New trainee opportunity</a:t>
            </a:r>
          </a:p>
        </p:txBody>
      </p:sp>
    </p:spTree>
    <p:extLst>
      <p:ext uri="{BB962C8B-B14F-4D97-AF65-F5344CB8AC3E}">
        <p14:creationId xmlns:p14="http://schemas.microsoft.com/office/powerpoint/2010/main" val="1601750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7840" y="1884106"/>
            <a:ext cx="3820160" cy="3134934"/>
            <a:chOff x="1718362" y="1426906"/>
            <a:chExt cx="5847736" cy="41111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8362" y="1426906"/>
              <a:ext cx="5847736" cy="41111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20756" y="5291799"/>
              <a:ext cx="1438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i="1" dirty="0">
                  <a:solidFill>
                    <a:schemeClr val="bg1"/>
                  </a:solidFill>
                </a:rPr>
                <a:t>Source: Shaylor on Flickr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0" y="1940560"/>
            <a:ext cx="387458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National research priority</a:t>
            </a:r>
          </a:p>
          <a:p>
            <a:endParaRPr lang="en-GB" sz="2400" b="1" dirty="0"/>
          </a:p>
          <a:p>
            <a:r>
              <a:rPr lang="en-GB" sz="2400" b="1" dirty="0"/>
              <a:t>New pragmatic trial</a:t>
            </a:r>
          </a:p>
          <a:p>
            <a:endParaRPr lang="en-GB" sz="2400" b="1" dirty="0"/>
          </a:p>
          <a:p>
            <a:r>
              <a:rPr lang="en-GB" sz="2400" b="1" dirty="0"/>
              <a:t>‘Crowdsourcing’ across NHS</a:t>
            </a:r>
          </a:p>
          <a:p>
            <a:endParaRPr lang="en-GB" sz="2400" b="1" dirty="0"/>
          </a:p>
          <a:p>
            <a:r>
              <a:rPr lang="en-GB" sz="2400" b="1" dirty="0"/>
              <a:t>Study design in evolution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7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1696" y="367389"/>
            <a:ext cx="8795594" cy="6300700"/>
            <a:chOff x="395536" y="476672"/>
            <a:chExt cx="8795594" cy="63007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556792"/>
              <a:ext cx="2664296" cy="33227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347864" y="1484784"/>
              <a:ext cx="5843266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Sepsis is a significant cause of death and disability in the UK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want complaining to make a difference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and so we are</a:t>
              </a: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publishing our first clinical report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It focuses on complaints we investigated about patients with</a:t>
              </a: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sepsis who did not receive the treatment they urgently needed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In every case, tragically the patient died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In some cases, with better care and treatment, they may have survived</a:t>
              </a:r>
            </a:p>
            <a:p>
              <a:pPr fontAlgn="base"/>
              <a:endParaRPr lang="en-GB" sz="1200" dirty="0"/>
            </a:p>
            <a:p>
              <a:pPr fontAlgn="base"/>
              <a:endParaRPr lang="en-GB" sz="1200" dirty="0"/>
            </a:p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Dame Julie Mellor</a:t>
              </a:r>
              <a:b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Parliamentary and Health Service Ombudsman for England</a:t>
              </a:r>
              <a:b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September 2013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553236"/>
              <a:ext cx="5688632" cy="1224136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Down Arrow 1"/>
            <p:cNvSpPr/>
            <p:nvPr/>
          </p:nvSpPr>
          <p:spPr>
            <a:xfrm>
              <a:off x="1639096" y="5085184"/>
              <a:ext cx="484632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476672"/>
              <a:ext cx="8717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cs typeface="Arial" panose="020B0604020202020204" pitchFamily="34" charset="0"/>
                </a:rPr>
                <a:t>Context of sepsis care in UK and recent involvement of NICE leading to research priority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76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1696" y="367389"/>
            <a:ext cx="8795594" cy="6814631"/>
            <a:chOff x="395536" y="476672"/>
            <a:chExt cx="8795594" cy="68146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556792"/>
              <a:ext cx="2664296" cy="33227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347864" y="1484784"/>
              <a:ext cx="5843266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Sepsis is a significant cause of death and disability in the UK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want complaining to make a difference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and so we are</a:t>
              </a: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publishing our first clinical report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It focuses on complaints we investigated about patients with</a:t>
              </a: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sepsis who did not receive the treatment they urgently needed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In every case, tragically the patient died</a:t>
              </a:r>
            </a:p>
            <a:p>
              <a:pPr fontAlgn="base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In some cases, with better care and treatment, they may have survived</a:t>
              </a:r>
            </a:p>
            <a:p>
              <a:pPr fontAlgn="base"/>
              <a:endParaRPr lang="en-GB" sz="1200" dirty="0"/>
            </a:p>
            <a:p>
              <a:pPr fontAlgn="base"/>
              <a:endParaRPr lang="en-GB" sz="1200" dirty="0"/>
            </a:p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Dame Julie Mellor</a:t>
              </a:r>
              <a:b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Parliamentary and Health Service Ombudsman for England</a:t>
              </a:r>
              <a:b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September 2013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553236"/>
              <a:ext cx="5688632" cy="1224136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Down Arrow 1"/>
            <p:cNvSpPr/>
            <p:nvPr/>
          </p:nvSpPr>
          <p:spPr>
            <a:xfrm>
              <a:off x="1639096" y="5085184"/>
              <a:ext cx="484632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4"/>
            <p:cNvSpPr/>
            <p:nvPr/>
          </p:nvSpPr>
          <p:spPr>
            <a:xfrm>
              <a:off x="5652120" y="5680672"/>
              <a:ext cx="648072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9254" y="5229200"/>
              <a:ext cx="263364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NHS Clinical guidelines</a:t>
              </a:r>
            </a:p>
            <a:p>
              <a:endPara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Diagnostic guidance</a:t>
              </a:r>
            </a:p>
            <a:p>
              <a:r>
                <a:rPr lang="en-GB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tests for rapid sepsis detection and monitoring</a:t>
              </a:r>
            </a:p>
            <a:p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476672"/>
              <a:ext cx="8717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cs typeface="Arial" panose="020B0604020202020204" pitchFamily="34" charset="0"/>
                </a:rPr>
                <a:t>Context of sepsis care in UK and recent involvement of NICE leading to research priority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17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4880" y="1323958"/>
            <a:ext cx="72847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u="sng" dirty="0"/>
              <a:t>NICE Diagnostic Guidance DG18 (Oct. 2015): </a:t>
            </a:r>
            <a:r>
              <a:rPr lang="en-GB" altLang="en-US" sz="2400" b="1" i="1" dirty="0"/>
              <a:t>Procalcitonin testing for diagnosing and monitoring sepsis</a:t>
            </a:r>
          </a:p>
          <a:p>
            <a:pPr>
              <a:defRPr/>
            </a:pPr>
            <a:endParaRPr lang="en-GB" altLang="en-US" sz="2400" i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NICE commissioned an independent systematic review of clinical and cost effectiveness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8 RCTs focused on daily serum/plasma PCT algorithms in addition to standard care vs. standard care alone aimed at </a:t>
            </a:r>
            <a:r>
              <a:rPr lang="en-GB" altLang="en-US" sz="2000" b="1" i="1" u="sng" dirty="0">
                <a:solidFill>
                  <a:schemeClr val="accent1">
                    <a:lumMod val="75000"/>
                  </a:schemeClr>
                </a:solidFill>
              </a:rPr>
              <a:t>antibiotic discontinuation </a:t>
            </a:r>
            <a:r>
              <a:rPr lang="en-GB" altLang="en-US" dirty="0"/>
              <a:t>in sepsis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One small study comparing antibiotic discontinuation -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</a:rPr>
              <a:t>PCT vs CRP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All studies independently judged 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en-GB" altLang="en-US" sz="2000" i="1" dirty="0">
                <a:solidFill>
                  <a:schemeClr val="accent1">
                    <a:lumMod val="75000"/>
                  </a:schemeClr>
                </a:solidFill>
              </a:rPr>
              <a:t>uncertain quality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en-GB" altLang="en-US" dirty="0"/>
              <a:t>with some 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en-GB" altLang="en-US" sz="2000" i="1" dirty="0">
                <a:solidFill>
                  <a:schemeClr val="accent1">
                    <a:lumMod val="75000"/>
                  </a:schemeClr>
                </a:solidFill>
              </a:rPr>
              <a:t>at significant risk of </a:t>
            </a:r>
            <a:r>
              <a:rPr lang="en-GB" altLang="en-US" sz="2000" i="1" dirty="0" err="1">
                <a:solidFill>
                  <a:schemeClr val="accent1">
                    <a:lumMod val="75000"/>
                  </a:schemeClr>
                </a:solidFill>
              </a:rPr>
              <a:t>bias’</a:t>
            </a:r>
            <a:endParaRPr lang="en-US" alt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264160"/>
            <a:ext cx="220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65561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2160" y="1278856"/>
            <a:ext cx="74676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u="sng" dirty="0"/>
              <a:t>NICE Diagnostic Guidance DG18 (Oct. 2015):</a:t>
            </a:r>
          </a:p>
          <a:p>
            <a:pPr>
              <a:defRPr/>
            </a:pPr>
            <a:endParaRPr lang="en-GB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b="1" dirty="0">
                <a:cs typeface="Arial" panose="020B0604020202020204" pitchFamily="34" charset="0"/>
              </a:rPr>
              <a:t>All RCTs used:</a:t>
            </a:r>
          </a:p>
          <a:p>
            <a:pPr>
              <a:defRPr/>
            </a:pPr>
            <a:endParaRPr lang="en-GB" sz="9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Arial" panose="020B0604020202020204" pitchFamily="34" charset="0"/>
              </a:rPr>
              <a:t>PCT </a:t>
            </a:r>
            <a:r>
              <a:rPr lang="en-GB" sz="2000" b="1" i="1" u="sng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discontinuation algorithms </a:t>
            </a:r>
            <a:r>
              <a:rPr lang="en-GB" dirty="0">
                <a:cs typeface="Arial" panose="020B0604020202020204" pitchFamily="34" charset="0"/>
              </a:rPr>
              <a:t>with multiple decision thresholds to guide antibiotic treatment in intervention arms</a:t>
            </a:r>
          </a:p>
          <a:p>
            <a:pPr>
              <a:buFontTx/>
              <a:buChar char="-"/>
              <a:defRPr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Common decision thresholds </a:t>
            </a:r>
            <a:r>
              <a:rPr lang="en-GB" dirty="0">
                <a:cs typeface="Arial" panose="020B0604020202020204" pitchFamily="34" charset="0"/>
              </a:rPr>
              <a:t>(definitive &lt;0.25µg/l; advisory &lt;0.50µg/l) and often included relative decline (80% from baseline)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Arial" panose="020B0604020202020204" pitchFamily="34" charset="0"/>
              </a:rPr>
              <a:t>Final decision resting with treating clinician</a:t>
            </a:r>
          </a:p>
          <a:p>
            <a:pPr>
              <a:buFontTx/>
              <a:buChar char="-"/>
              <a:defRPr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Arial" panose="020B0604020202020204" pitchFamily="34" charset="0"/>
              </a:rPr>
              <a:t>Consistency of advice around discontinuation rules in intervention arms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cs typeface="Arial" panose="020B0604020202020204" pitchFamily="34" charset="0"/>
              </a:rPr>
              <a:t>Escalation protocol following ICU admission (= one study not meeting inclusion criteria caused harm)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4800" y="264160"/>
            <a:ext cx="220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45031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4080" y="1194728"/>
            <a:ext cx="738632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u="sng" dirty="0"/>
              <a:t>NICE Diagnostic Guidance DG18 (Oct. 2015):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b="1" dirty="0"/>
              <a:t>Systematic review findings</a:t>
            </a:r>
          </a:p>
          <a:p>
            <a:pPr>
              <a:defRPr/>
            </a:pPr>
            <a:endParaRPr lang="en-US" altLang="en-US" sz="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PCT discontinuation algorithms associated with </a:t>
            </a:r>
            <a:r>
              <a:rPr lang="en-GB" sz="2000" b="1" i="1" u="sng" dirty="0">
                <a:solidFill>
                  <a:schemeClr val="accent1">
                    <a:lumMod val="75000"/>
                  </a:schemeClr>
                </a:solidFill>
              </a:rPr>
              <a:t>reductions in antibiotic duration </a:t>
            </a:r>
            <a:r>
              <a:rPr lang="en-GB" dirty="0"/>
              <a:t>when compared with standard care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Trend to reductions in length of stay (ICU and hospital)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Decreased resource utilisation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No evidence of harm </a:t>
            </a:r>
            <a:r>
              <a:rPr lang="en-GB" dirty="0"/>
              <a:t>(e.g. mortality, organ function and infection relapse/recurrence)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Note -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improved mortality </a:t>
            </a:r>
            <a:r>
              <a:rPr lang="en-GB" dirty="0"/>
              <a:t>outcomes in recent SAPS study (Netherlands 2016)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4800" y="264160"/>
            <a:ext cx="220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0204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wrag.com/uploads/1/9/9/3/19936905/9323246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78" y="5663608"/>
            <a:ext cx="1212662" cy="10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" y="9970"/>
            <a:ext cx="2108659" cy="10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440" y="1375822"/>
            <a:ext cx="822960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u="sng" dirty="0"/>
              <a:t>NICE Diagnostic Guidance DG18 (Oct. 2015):</a:t>
            </a:r>
          </a:p>
          <a:p>
            <a:pPr>
              <a:defRPr/>
            </a:pPr>
            <a:endParaRPr lang="en-US" altLang="en-US" sz="2400" b="1" dirty="0"/>
          </a:p>
          <a:p>
            <a:pPr>
              <a:defRPr/>
            </a:pPr>
            <a:r>
              <a:rPr lang="en-US" altLang="en-US" sz="2400" b="1" dirty="0"/>
              <a:t>Conclusions and recommendations for PCT-guided treatment</a:t>
            </a:r>
          </a:p>
          <a:p>
            <a:pPr>
              <a:defRPr/>
            </a:pPr>
            <a:endParaRPr lang="en-GB" sz="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i="1" u="sng" dirty="0">
                <a:solidFill>
                  <a:schemeClr val="accent1">
                    <a:lumMod val="75000"/>
                  </a:schemeClr>
                </a:solidFill>
              </a:rPr>
              <a:t>Lack of a systematic evidence from the UK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Uncertainty as to whether the results could be replicated in current standard NHS clinical practice (antibiotic duration and stewardship)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Serious concerns about </a:t>
            </a:r>
            <a:r>
              <a:rPr lang="en-GB" sz="2000" b="1" i="1" u="sng" dirty="0">
                <a:solidFill>
                  <a:schemeClr val="accent1">
                    <a:lumMod val="75000"/>
                  </a:schemeClr>
                </a:solidFill>
              </a:rPr>
              <a:t>performance bias </a:t>
            </a:r>
            <a:r>
              <a:rPr lang="en-GB" dirty="0"/>
              <a:t>in each study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Insufficient evidence to recommend routine adoption of PCT in the NHS and that further research is recommended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Is there a role for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CRP monitoring</a:t>
            </a:r>
            <a:r>
              <a:rPr lang="en-GB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4800" y="284480"/>
            <a:ext cx="220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88008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1730</Words>
  <Application>Microsoft Office PowerPoint</Application>
  <PresentationFormat>On-screen Show (4:3)</PresentationFormat>
  <Paragraphs>491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M Dark</dc:creator>
  <cp:lastModifiedBy>P M Dark</cp:lastModifiedBy>
  <cp:revision>28</cp:revision>
  <dcterms:created xsi:type="dcterms:W3CDTF">2016-10-23T09:43:59Z</dcterms:created>
  <dcterms:modified xsi:type="dcterms:W3CDTF">2016-10-24T12:35:30Z</dcterms:modified>
</cp:coreProperties>
</file>